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sldIdLst>
    <p:sldId id="256" r:id="rId5"/>
  </p:sldIdLst>
  <p:sldSz cx="40233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ADC018-F55B-A1DA-67CC-40B4CCB8C5F9}" name="Rice, Ashley" initials="RA" userId="S::ye5@ornl.gov::63d9d5ef-c1c0-409a-b3c8-9c37ce7da5b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p:restoredTop sz="94626"/>
  </p:normalViewPr>
  <p:slideViewPr>
    <p:cSldViewPr snapToGrid="0" snapToObjects="1">
      <p:cViewPr>
        <p:scale>
          <a:sx n="17" d="100"/>
          <a:sy n="17" d="100"/>
        </p:scale>
        <p:origin x="171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10"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387342"/>
            <a:ext cx="34198560" cy="1146048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7289782"/>
            <a:ext cx="30175200" cy="7947658"/>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5E9A27-D260-AB44-8420-EDB5437B0A7D}"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92666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5E9A27-D260-AB44-8420-EDB5437B0A7D}"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184733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752600"/>
            <a:ext cx="867537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752600"/>
            <a:ext cx="2552319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5E9A27-D260-AB44-8420-EDB5437B0A7D}"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1723110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5E9A27-D260-AB44-8420-EDB5437B0A7D}"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3265436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8206749"/>
            <a:ext cx="34701480" cy="1369313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2029429"/>
            <a:ext cx="34701480" cy="720089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5E9A27-D260-AB44-8420-EDB5437B0A7D}"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3424659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763000"/>
            <a:ext cx="170992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763000"/>
            <a:ext cx="170992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5E9A27-D260-AB44-8420-EDB5437B0A7D}" type="datetimeFigureOut">
              <a:rPr lang="en-US" smtClean="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4167497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752607"/>
            <a:ext cx="347014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8069582"/>
            <a:ext cx="17020696" cy="395477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2024360"/>
            <a:ext cx="1702069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8069582"/>
            <a:ext cx="17104520" cy="395477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2024360"/>
            <a:ext cx="17104520"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5E9A27-D260-AB44-8420-EDB5437B0A7D}" type="datetimeFigureOut">
              <a:rPr lang="en-US" smtClean="0"/>
              <a:t>7/10/2023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427502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5E9A27-D260-AB44-8420-EDB5437B0A7D}" type="datetimeFigureOut">
              <a:rPr lang="en-US" smtClean="0"/>
              <a:t>7/10/2023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2433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5E9A27-D260-AB44-8420-EDB5437B0A7D}" type="datetimeFigureOut">
              <a:rPr lang="en-US" smtClean="0"/>
              <a:t>7/10/2023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2443665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194560"/>
            <a:ext cx="12976383" cy="768096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739647"/>
            <a:ext cx="20368260" cy="2339340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875520"/>
            <a:ext cx="12976383" cy="18295622"/>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0C5E9A27-D260-AB44-8420-EDB5437B0A7D}" type="datetimeFigureOut">
              <a:rPr lang="en-US" smtClean="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181971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194560"/>
            <a:ext cx="12976383" cy="768096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739647"/>
            <a:ext cx="20368260" cy="2339340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875520"/>
            <a:ext cx="12976383" cy="18295622"/>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0C5E9A27-D260-AB44-8420-EDB5437B0A7D}" type="datetimeFigureOut">
              <a:rPr lang="en-US" smtClean="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3CF11-D5C9-F445-8682-75F41FBD5A6F}" type="slidenum">
              <a:rPr lang="en-US" smtClean="0"/>
              <a:t>‹#›</a:t>
            </a:fld>
            <a:endParaRPr lang="en-US"/>
          </a:p>
        </p:txBody>
      </p:sp>
    </p:spTree>
    <p:extLst>
      <p:ext uri="{BB962C8B-B14F-4D97-AF65-F5344CB8AC3E}">
        <p14:creationId xmlns:p14="http://schemas.microsoft.com/office/powerpoint/2010/main" val="1482678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752607"/>
            <a:ext cx="347014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763000"/>
            <a:ext cx="347014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0510487"/>
            <a:ext cx="9052560" cy="1752600"/>
          </a:xfrm>
          <a:prstGeom prst="rect">
            <a:avLst/>
          </a:prstGeom>
        </p:spPr>
        <p:txBody>
          <a:bodyPr vert="horz" lIns="91440" tIns="45720" rIns="91440" bIns="45720" rtlCol="0" anchor="ctr"/>
          <a:lstStyle>
            <a:lvl1pPr algn="l">
              <a:defRPr sz="5280">
                <a:solidFill>
                  <a:schemeClr val="tx1">
                    <a:tint val="75000"/>
                  </a:schemeClr>
                </a:solidFill>
              </a:defRPr>
            </a:lvl1pPr>
          </a:lstStyle>
          <a:p>
            <a:fld id="{0C5E9A27-D260-AB44-8420-EDB5437B0A7D}" type="datetimeFigureOut">
              <a:rPr lang="en-US" smtClean="0"/>
              <a:t>7/10/2023</a:t>
            </a:fld>
            <a:endParaRPr lang="en-US"/>
          </a:p>
        </p:txBody>
      </p:sp>
      <p:sp>
        <p:nvSpPr>
          <p:cNvPr id="5" name="Footer Placeholder 4"/>
          <p:cNvSpPr>
            <a:spLocks noGrp="1"/>
          </p:cNvSpPr>
          <p:nvPr>
            <p:ph type="ftr" sz="quarter" idx="3"/>
          </p:nvPr>
        </p:nvSpPr>
        <p:spPr>
          <a:xfrm>
            <a:off x="13327380" y="30510487"/>
            <a:ext cx="13578840" cy="175260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0510487"/>
            <a:ext cx="9052560" cy="1752600"/>
          </a:xfrm>
          <a:prstGeom prst="rect">
            <a:avLst/>
          </a:prstGeom>
        </p:spPr>
        <p:txBody>
          <a:bodyPr vert="horz" lIns="91440" tIns="45720" rIns="91440" bIns="45720" rtlCol="0" anchor="ctr"/>
          <a:lstStyle>
            <a:lvl1pPr algn="r">
              <a:defRPr sz="5280">
                <a:solidFill>
                  <a:schemeClr val="tx1">
                    <a:tint val="75000"/>
                  </a:schemeClr>
                </a:solidFill>
              </a:defRPr>
            </a:lvl1pPr>
          </a:lstStyle>
          <a:p>
            <a:fld id="{1B23CF11-D5C9-F445-8682-75F41FBD5A6F}" type="slidenum">
              <a:rPr lang="en-US" smtClean="0"/>
              <a:t>‹#›</a:t>
            </a:fld>
            <a:endParaRPr lang="en-US"/>
          </a:p>
        </p:txBody>
      </p:sp>
    </p:spTree>
    <p:extLst>
      <p:ext uri="{BB962C8B-B14F-4D97-AF65-F5344CB8AC3E}">
        <p14:creationId xmlns:p14="http://schemas.microsoft.com/office/powerpoint/2010/main" val="1402529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emf"/><Relationship Id="rId12"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hyperlink" Target="http://energy.gov/downloads/doe-public-access-plan" TargetMode="Externa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740708B-5CCB-AC41-3582-0530B13B9E7B}"/>
              </a:ext>
            </a:extLst>
          </p:cNvPr>
          <p:cNvSpPr/>
          <p:nvPr/>
        </p:nvSpPr>
        <p:spPr>
          <a:xfrm>
            <a:off x="156117" y="223696"/>
            <a:ext cx="39921366" cy="432378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BD4A4B6-412C-F57D-1C32-1297FE6A803F}"/>
              </a:ext>
            </a:extLst>
          </p:cNvPr>
          <p:cNvSpPr/>
          <p:nvPr/>
        </p:nvSpPr>
        <p:spPr>
          <a:xfrm>
            <a:off x="398881" y="6529907"/>
            <a:ext cx="12553183" cy="10588637"/>
          </a:xfrm>
          <a:prstGeom prst="roundRect">
            <a:avLst>
              <a:gd name="adj" fmla="val 229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F907E19-5587-7D22-67C7-A2385DCF45D9}"/>
              </a:ext>
            </a:extLst>
          </p:cNvPr>
          <p:cNvSpPr txBox="1"/>
          <p:nvPr/>
        </p:nvSpPr>
        <p:spPr>
          <a:xfrm>
            <a:off x="490321" y="214646"/>
            <a:ext cx="39252958" cy="2708434"/>
          </a:xfrm>
          <a:prstGeom prst="rect">
            <a:avLst/>
          </a:prstGeom>
          <a:noFill/>
        </p:spPr>
        <p:txBody>
          <a:bodyPr wrap="square" rtlCol="0">
            <a:spAutoFit/>
          </a:bodyPr>
          <a:lstStyle/>
          <a:p>
            <a:pPr algn="ctr"/>
            <a:r>
              <a:rPr lang="en-US" sz="8500" b="1" dirty="0">
                <a:latin typeface="Helvetica" pitchFamily="2" charset="0"/>
              </a:rPr>
              <a:t>Applications of Causal Inference Concepts and Machine Learning Methods to Investigate Cancer Clusters</a:t>
            </a:r>
            <a:endParaRPr lang="en-US" sz="8500" dirty="0">
              <a:latin typeface="Helvetica" pitchFamily="2" charset="0"/>
            </a:endParaRPr>
          </a:p>
        </p:txBody>
      </p:sp>
      <p:sp>
        <p:nvSpPr>
          <p:cNvPr id="10" name="Rectangle 3">
            <a:extLst>
              <a:ext uri="{FF2B5EF4-FFF2-40B4-BE49-F238E27FC236}">
                <a16:creationId xmlns:a16="http://schemas.microsoft.com/office/drawing/2014/main" id="{E6DA5426-DD2B-E738-3AED-7F8FCD50B16F}"/>
              </a:ext>
            </a:extLst>
          </p:cNvPr>
          <p:cNvSpPr>
            <a:spLocks noChangeArrowheads="1"/>
          </p:cNvSpPr>
          <p:nvPr/>
        </p:nvSpPr>
        <p:spPr bwMode="auto">
          <a:xfrm>
            <a:off x="12209228" y="2822059"/>
            <a:ext cx="15912353"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defTabSz="914400" eaLnBrk="0" fontAlgn="base" hangingPunct="0">
              <a:spcBef>
                <a:spcPct val="0"/>
              </a:spcBef>
              <a:spcAft>
                <a:spcPct val="0"/>
              </a:spcAft>
            </a:pPr>
            <a:r>
              <a:rPr kumimoji="0" lang="en-US" altLang="en-US" sz="6500" b="0" i="0" u="none" strike="noStrike" cap="none" normalizeH="0" baseline="0" dirty="0">
                <a:ln>
                  <a:noFill/>
                </a:ln>
                <a:effectLst/>
                <a:latin typeface="Helvetica" pitchFamily="2" charset="0"/>
                <a:ea typeface="Times New Roman" panose="02020603050405020304" pitchFamily="18" charset="0"/>
              </a:rPr>
              <a:t>John L. Maddox</a:t>
            </a:r>
            <a:r>
              <a:rPr lang="en-US" altLang="en-US" sz="6500" baseline="30000" dirty="0">
                <a:latin typeface="Helvetica" pitchFamily="2" charset="0"/>
                <a:ea typeface="Times New Roman" panose="02020603050405020304" pitchFamily="18" charset="0"/>
              </a:rPr>
              <a:t>1</a:t>
            </a:r>
            <a:r>
              <a:rPr kumimoji="0" lang="en-US" altLang="en-US" sz="6500" b="0" i="0" u="none" strike="noStrike" cap="none" normalizeH="0" dirty="0">
                <a:ln>
                  <a:noFill/>
                </a:ln>
                <a:effectLst/>
                <a:latin typeface="Helvetica" pitchFamily="2" charset="0"/>
                <a:ea typeface="Times New Roman" panose="02020603050405020304" pitchFamily="18" charset="0"/>
              </a:rPr>
              <a:t> &amp; </a:t>
            </a:r>
            <a:r>
              <a:rPr lang="en-US" altLang="en-US" sz="6500" dirty="0">
                <a:latin typeface="Helvetica" pitchFamily="2" charset="0"/>
                <a:ea typeface="Times New Roman" panose="02020603050405020304" pitchFamily="18" charset="0"/>
              </a:rPr>
              <a:t>Ashley E. Rice Ph. D.</a:t>
            </a:r>
            <a:r>
              <a:rPr lang="en-US" altLang="en-US" sz="6500" baseline="30000" dirty="0">
                <a:latin typeface="Helvetica" pitchFamily="2" charset="0"/>
                <a:ea typeface="Times New Roman" panose="02020603050405020304" pitchFamily="18" charset="0"/>
              </a:rPr>
              <a:t>2</a:t>
            </a:r>
            <a:endParaRPr kumimoji="0" lang="en-US" altLang="en-US" sz="6500" b="0" i="0" u="none" strike="noStrike" cap="none" normalizeH="0" baseline="0" dirty="0">
              <a:ln>
                <a:noFill/>
              </a:ln>
              <a:effectLst/>
              <a:latin typeface="Helvetica" pitchFamily="2" charset="0"/>
            </a:endParaRPr>
          </a:p>
        </p:txBody>
      </p:sp>
      <p:sp>
        <p:nvSpPr>
          <p:cNvPr id="13" name="Rounded Rectangle 12">
            <a:extLst>
              <a:ext uri="{FF2B5EF4-FFF2-40B4-BE49-F238E27FC236}">
                <a16:creationId xmlns:a16="http://schemas.microsoft.com/office/drawing/2014/main" id="{201D6051-6891-1822-2CD7-A3FBE96C796E}"/>
              </a:ext>
            </a:extLst>
          </p:cNvPr>
          <p:cNvSpPr/>
          <p:nvPr/>
        </p:nvSpPr>
        <p:spPr>
          <a:xfrm>
            <a:off x="13381126" y="11372148"/>
            <a:ext cx="13745992" cy="4883312"/>
          </a:xfrm>
          <a:prstGeom prst="roundRect">
            <a:avLst>
              <a:gd name="adj" fmla="val 253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4" name="Rounded Rectangle 13">
            <a:extLst>
              <a:ext uri="{FF2B5EF4-FFF2-40B4-BE49-F238E27FC236}">
                <a16:creationId xmlns:a16="http://schemas.microsoft.com/office/drawing/2014/main" id="{BF4BC56F-2E5E-C876-DC9E-1D3D486514AF}"/>
              </a:ext>
            </a:extLst>
          </p:cNvPr>
          <p:cNvSpPr/>
          <p:nvPr/>
        </p:nvSpPr>
        <p:spPr>
          <a:xfrm>
            <a:off x="27573549" y="11830189"/>
            <a:ext cx="12215449" cy="7429071"/>
          </a:xfrm>
          <a:prstGeom prst="roundRect">
            <a:avLst>
              <a:gd name="adj" fmla="val 486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EE0FD24-35F0-AC2C-D310-BB85048F4BCE}"/>
              </a:ext>
            </a:extLst>
          </p:cNvPr>
          <p:cNvSpPr/>
          <p:nvPr/>
        </p:nvSpPr>
        <p:spPr>
          <a:xfrm>
            <a:off x="398882" y="30404469"/>
            <a:ext cx="39499900" cy="216133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ext&#10;&#10;Description automatically generated">
            <a:extLst>
              <a:ext uri="{FF2B5EF4-FFF2-40B4-BE49-F238E27FC236}">
                <a16:creationId xmlns:a16="http://schemas.microsoft.com/office/drawing/2014/main" id="{DCD76861-1604-8EF2-8834-3F981C724053}"/>
              </a:ext>
            </a:extLst>
          </p:cNvPr>
          <p:cNvPicPr>
            <a:picLocks noChangeAspect="1"/>
          </p:cNvPicPr>
          <p:nvPr/>
        </p:nvPicPr>
        <p:blipFill>
          <a:blip r:embed="rId2"/>
          <a:stretch>
            <a:fillRect/>
          </a:stretch>
        </p:blipFill>
        <p:spPr>
          <a:xfrm>
            <a:off x="33486809" y="2324183"/>
            <a:ext cx="6045041" cy="1494774"/>
          </a:xfrm>
          <a:prstGeom prst="rect">
            <a:avLst/>
          </a:prstGeom>
        </p:spPr>
      </p:pic>
      <p:pic>
        <p:nvPicPr>
          <p:cNvPr id="24" name="Picture 23" descr="A screenshot of a video game&#10;&#10;Description automatically generated with low confidence">
            <a:extLst>
              <a:ext uri="{FF2B5EF4-FFF2-40B4-BE49-F238E27FC236}">
                <a16:creationId xmlns:a16="http://schemas.microsoft.com/office/drawing/2014/main" id="{2FC7DF82-6BD1-3DB6-88A7-C0D2843FC1D3}"/>
              </a:ext>
            </a:extLst>
          </p:cNvPr>
          <p:cNvPicPr>
            <a:picLocks noChangeAspect="1"/>
          </p:cNvPicPr>
          <p:nvPr/>
        </p:nvPicPr>
        <p:blipFill>
          <a:blip r:embed="rId3"/>
          <a:stretch>
            <a:fillRect/>
          </a:stretch>
        </p:blipFill>
        <p:spPr>
          <a:xfrm>
            <a:off x="33985071" y="31029416"/>
            <a:ext cx="5451138" cy="908523"/>
          </a:xfrm>
          <a:prstGeom prst="rect">
            <a:avLst/>
          </a:prstGeom>
        </p:spPr>
      </p:pic>
      <p:sp>
        <p:nvSpPr>
          <p:cNvPr id="28" name="Rounded Rectangle 27">
            <a:extLst>
              <a:ext uri="{FF2B5EF4-FFF2-40B4-BE49-F238E27FC236}">
                <a16:creationId xmlns:a16="http://schemas.microsoft.com/office/drawing/2014/main" id="{6857029B-22D7-FB97-C33B-A2E2B2D44627}"/>
              </a:ext>
            </a:extLst>
          </p:cNvPr>
          <p:cNvSpPr/>
          <p:nvPr/>
        </p:nvSpPr>
        <p:spPr>
          <a:xfrm>
            <a:off x="398881" y="5030278"/>
            <a:ext cx="12553183" cy="112671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A5894B29-7DE8-EDC5-3A2B-6EEFBD97418E}"/>
              </a:ext>
            </a:extLst>
          </p:cNvPr>
          <p:cNvSpPr/>
          <p:nvPr/>
        </p:nvSpPr>
        <p:spPr>
          <a:xfrm>
            <a:off x="13381126" y="4997100"/>
            <a:ext cx="13745992" cy="115989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4F56E912-BFCD-8266-9C6D-A519E1930116}"/>
              </a:ext>
            </a:extLst>
          </p:cNvPr>
          <p:cNvSpPr/>
          <p:nvPr/>
        </p:nvSpPr>
        <p:spPr>
          <a:xfrm>
            <a:off x="27654193" y="4997099"/>
            <a:ext cx="12134806" cy="113538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
            <a:extLst>
              <a:ext uri="{FF2B5EF4-FFF2-40B4-BE49-F238E27FC236}">
                <a16:creationId xmlns:a16="http://schemas.microsoft.com/office/drawing/2014/main" id="{20C1EDF6-C34F-D313-4044-18D5F0394EC4}"/>
              </a:ext>
            </a:extLst>
          </p:cNvPr>
          <p:cNvSpPr>
            <a:spLocks noChangeArrowheads="1"/>
          </p:cNvSpPr>
          <p:nvPr/>
        </p:nvSpPr>
        <p:spPr bwMode="auto">
          <a:xfrm>
            <a:off x="8426607" y="3808488"/>
            <a:ext cx="2347759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defTabSz="914400" eaLnBrk="0" fontAlgn="base" hangingPunct="0">
              <a:spcBef>
                <a:spcPct val="0"/>
              </a:spcBef>
              <a:spcAft>
                <a:spcPct val="0"/>
              </a:spcAft>
            </a:pPr>
            <a:r>
              <a:rPr lang="en-US" sz="4000" baseline="30000" dirty="0">
                <a:latin typeface="Helvetica" pitchFamily="2" charset="0"/>
              </a:rPr>
              <a:t>1</a:t>
            </a:r>
            <a:r>
              <a:rPr lang="en-US" sz="4000" dirty="0">
                <a:latin typeface="Helvetica" pitchFamily="2" charset="0"/>
              </a:rPr>
              <a:t>University of Tennessee, Knoxville, TN 37996, </a:t>
            </a:r>
            <a:r>
              <a:rPr lang="en-US" sz="4000" baseline="30000" dirty="0">
                <a:latin typeface="Helvetica" pitchFamily="2" charset="0"/>
              </a:rPr>
              <a:t>2</a:t>
            </a:r>
            <a:r>
              <a:rPr lang="en-US" sz="4000" dirty="0">
                <a:latin typeface="Helvetica" pitchFamily="2" charset="0"/>
              </a:rPr>
              <a:t>Oak Ridge National Laboratory, Oak Ridge, TN 37830</a:t>
            </a:r>
            <a:endParaRPr kumimoji="0" lang="en-US" altLang="en-US" sz="4000" b="0" i="0" u="none" strike="noStrike" cap="none" normalizeH="0" baseline="30000" dirty="0">
              <a:ln>
                <a:noFill/>
              </a:ln>
              <a:effectLst/>
              <a:latin typeface="Helvetica" pitchFamily="2" charset="0"/>
            </a:endParaRPr>
          </a:p>
        </p:txBody>
      </p:sp>
      <p:sp>
        <p:nvSpPr>
          <p:cNvPr id="34" name="TextBox 33">
            <a:extLst>
              <a:ext uri="{FF2B5EF4-FFF2-40B4-BE49-F238E27FC236}">
                <a16:creationId xmlns:a16="http://schemas.microsoft.com/office/drawing/2014/main" id="{88A8E124-049D-8343-5533-49E1FCE9EE6E}"/>
              </a:ext>
            </a:extLst>
          </p:cNvPr>
          <p:cNvSpPr txBox="1"/>
          <p:nvPr/>
        </p:nvSpPr>
        <p:spPr>
          <a:xfrm>
            <a:off x="705952" y="5069730"/>
            <a:ext cx="11569148" cy="1015663"/>
          </a:xfrm>
          <a:prstGeom prst="rect">
            <a:avLst/>
          </a:prstGeom>
          <a:noFill/>
        </p:spPr>
        <p:txBody>
          <a:bodyPr wrap="square" rtlCol="0">
            <a:spAutoFit/>
          </a:bodyPr>
          <a:lstStyle/>
          <a:p>
            <a:r>
              <a:rPr lang="en-US" sz="6000" b="1" dirty="0">
                <a:latin typeface="Helvetica" pitchFamily="2" charset="0"/>
              </a:rPr>
              <a:t>Introduction</a:t>
            </a:r>
          </a:p>
        </p:txBody>
      </p:sp>
      <p:sp>
        <p:nvSpPr>
          <p:cNvPr id="36" name="TextBox 35">
            <a:extLst>
              <a:ext uri="{FF2B5EF4-FFF2-40B4-BE49-F238E27FC236}">
                <a16:creationId xmlns:a16="http://schemas.microsoft.com/office/drawing/2014/main" id="{CD3C7AC5-3B5D-2CAF-2084-4073EC29234E}"/>
              </a:ext>
            </a:extLst>
          </p:cNvPr>
          <p:cNvSpPr txBox="1"/>
          <p:nvPr/>
        </p:nvSpPr>
        <p:spPr>
          <a:xfrm>
            <a:off x="736503" y="6544457"/>
            <a:ext cx="12156412" cy="10556736"/>
          </a:xfrm>
          <a:prstGeom prst="rect">
            <a:avLst/>
          </a:prstGeom>
          <a:noFill/>
        </p:spPr>
        <p:txBody>
          <a:bodyPr wrap="square" lIns="91440" tIns="45720" rIns="91440" bIns="45720" rtlCol="0" anchor="t">
            <a:spAutoFit/>
          </a:bodyPr>
          <a:lstStyle/>
          <a:p>
            <a:r>
              <a:rPr lang="en-US" sz="4000" dirty="0">
                <a:latin typeface="Times New Roman"/>
                <a:cs typeface="Times New Roman"/>
              </a:rPr>
              <a:t>Identifying the cause of significant localized increases in populational cancer incidence, or cancer clusters, remains a vital public health issue. A ratio between observed and expected incidence of community cancer called the Standardized Incidence Ratio (SIR) is used to confirm the community-reported high cancer incidence as a cancer cluster. Only then, are possible environmental causes analyzed, which restricts SIR to considering regions of interest independently of exposure and fails to determine the causal role of most environmental factors [1]. Using the improved causal SIR (cSIR), we calculate the ratio between the observed cancer incidence in an exposed region and a covariate-matched unexposed region [2]. By integrating exposure into the diagnostic ratio, causal links between exposure and increased cancer incidence are made statistically sound. Improving the results of cancer cluster studies necessitates the implementation of cSIR.</a:t>
            </a:r>
          </a:p>
        </p:txBody>
      </p:sp>
      <p:sp>
        <p:nvSpPr>
          <p:cNvPr id="37" name="TextBox 36">
            <a:extLst>
              <a:ext uri="{FF2B5EF4-FFF2-40B4-BE49-F238E27FC236}">
                <a16:creationId xmlns:a16="http://schemas.microsoft.com/office/drawing/2014/main" id="{503F0D6D-74D4-C613-93BD-C922F2218592}"/>
              </a:ext>
            </a:extLst>
          </p:cNvPr>
          <p:cNvSpPr txBox="1"/>
          <p:nvPr/>
        </p:nvSpPr>
        <p:spPr>
          <a:xfrm>
            <a:off x="27802149" y="5111153"/>
            <a:ext cx="8702821" cy="1042089"/>
          </a:xfrm>
          <a:prstGeom prst="rect">
            <a:avLst/>
          </a:prstGeom>
          <a:noFill/>
        </p:spPr>
        <p:txBody>
          <a:bodyPr wrap="square" rtlCol="0">
            <a:spAutoFit/>
          </a:bodyPr>
          <a:lstStyle/>
          <a:p>
            <a:r>
              <a:rPr lang="en-US" sz="6000" b="1" dirty="0">
                <a:latin typeface="Helvetica" pitchFamily="2" charset="0"/>
              </a:rPr>
              <a:t>Results</a:t>
            </a:r>
          </a:p>
        </p:txBody>
      </p:sp>
      <p:sp>
        <p:nvSpPr>
          <p:cNvPr id="38" name="Rounded Rectangle 37">
            <a:extLst>
              <a:ext uri="{FF2B5EF4-FFF2-40B4-BE49-F238E27FC236}">
                <a16:creationId xmlns:a16="http://schemas.microsoft.com/office/drawing/2014/main" id="{90EACA77-26F3-C2CF-CDBB-B07BFAD8F34E}"/>
              </a:ext>
            </a:extLst>
          </p:cNvPr>
          <p:cNvSpPr/>
          <p:nvPr/>
        </p:nvSpPr>
        <p:spPr>
          <a:xfrm>
            <a:off x="27554967" y="25212033"/>
            <a:ext cx="12325232" cy="4868250"/>
          </a:xfrm>
          <a:prstGeom prst="roundRect">
            <a:avLst>
              <a:gd name="adj" fmla="val 1971"/>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EAA32F3-5ABD-3CDA-52CD-D108EC74461C}"/>
              </a:ext>
            </a:extLst>
          </p:cNvPr>
          <p:cNvSpPr/>
          <p:nvPr/>
        </p:nvSpPr>
        <p:spPr>
          <a:xfrm>
            <a:off x="27573550" y="23855598"/>
            <a:ext cx="12325232" cy="11598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16FB22C1-23CA-46A7-9EF3-89C8FB2FDFC4}"/>
              </a:ext>
            </a:extLst>
          </p:cNvPr>
          <p:cNvSpPr txBox="1"/>
          <p:nvPr/>
        </p:nvSpPr>
        <p:spPr>
          <a:xfrm>
            <a:off x="27744419" y="23925690"/>
            <a:ext cx="11119953" cy="1015663"/>
          </a:xfrm>
          <a:prstGeom prst="rect">
            <a:avLst/>
          </a:prstGeom>
          <a:noFill/>
        </p:spPr>
        <p:txBody>
          <a:bodyPr wrap="square" rtlCol="0">
            <a:spAutoFit/>
          </a:bodyPr>
          <a:lstStyle/>
          <a:p>
            <a:r>
              <a:rPr lang="en-US" sz="6000" b="1" dirty="0">
                <a:latin typeface="Helvetica" pitchFamily="2" charset="0"/>
              </a:rPr>
              <a:t>Conclusion</a:t>
            </a:r>
          </a:p>
        </p:txBody>
      </p:sp>
      <p:sp>
        <p:nvSpPr>
          <p:cNvPr id="41" name="Rounded Rectangle 40">
            <a:extLst>
              <a:ext uri="{FF2B5EF4-FFF2-40B4-BE49-F238E27FC236}">
                <a16:creationId xmlns:a16="http://schemas.microsoft.com/office/drawing/2014/main" id="{9D22271E-40F0-B0E6-9D84-8AF393828AEE}"/>
              </a:ext>
            </a:extLst>
          </p:cNvPr>
          <p:cNvSpPr/>
          <p:nvPr/>
        </p:nvSpPr>
        <p:spPr>
          <a:xfrm>
            <a:off x="398881" y="19073085"/>
            <a:ext cx="12469831" cy="2447864"/>
          </a:xfrm>
          <a:prstGeom prst="roundRect">
            <a:avLst>
              <a:gd name="adj" fmla="val 458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58C96410-66AF-7FB4-713E-7A4A7B12949A}"/>
              </a:ext>
            </a:extLst>
          </p:cNvPr>
          <p:cNvSpPr/>
          <p:nvPr/>
        </p:nvSpPr>
        <p:spPr>
          <a:xfrm>
            <a:off x="398881" y="17543343"/>
            <a:ext cx="12469831" cy="108777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8D5728C6-4A81-E079-11FE-0EB08A8DA3B1}"/>
              </a:ext>
            </a:extLst>
          </p:cNvPr>
          <p:cNvSpPr txBox="1"/>
          <p:nvPr/>
        </p:nvSpPr>
        <p:spPr>
          <a:xfrm>
            <a:off x="705952" y="17615457"/>
            <a:ext cx="11569148" cy="1015663"/>
          </a:xfrm>
          <a:prstGeom prst="rect">
            <a:avLst/>
          </a:prstGeom>
          <a:noFill/>
        </p:spPr>
        <p:txBody>
          <a:bodyPr wrap="square" rtlCol="0">
            <a:spAutoFit/>
          </a:bodyPr>
          <a:lstStyle/>
          <a:p>
            <a:r>
              <a:rPr lang="en-US" sz="6000" b="1" dirty="0">
                <a:latin typeface="Helvetica" pitchFamily="2" charset="0"/>
              </a:rPr>
              <a:t>Problem Statement</a:t>
            </a:r>
          </a:p>
        </p:txBody>
      </p:sp>
      <p:sp>
        <p:nvSpPr>
          <p:cNvPr id="45" name="TextBox 44">
            <a:extLst>
              <a:ext uri="{FF2B5EF4-FFF2-40B4-BE49-F238E27FC236}">
                <a16:creationId xmlns:a16="http://schemas.microsoft.com/office/drawing/2014/main" id="{93CB27E8-BD6E-4D6D-1967-1EB17B7DE22B}"/>
              </a:ext>
            </a:extLst>
          </p:cNvPr>
          <p:cNvSpPr txBox="1"/>
          <p:nvPr/>
        </p:nvSpPr>
        <p:spPr>
          <a:xfrm>
            <a:off x="13803653" y="5137580"/>
            <a:ext cx="12883709" cy="1015662"/>
          </a:xfrm>
          <a:prstGeom prst="rect">
            <a:avLst/>
          </a:prstGeom>
          <a:noFill/>
        </p:spPr>
        <p:txBody>
          <a:bodyPr wrap="square" rtlCol="0">
            <a:spAutoFit/>
          </a:bodyPr>
          <a:lstStyle/>
          <a:p>
            <a:r>
              <a:rPr lang="en-US" sz="6000" b="1" dirty="0">
                <a:latin typeface="Helvetica" pitchFamily="2" charset="0"/>
              </a:rPr>
              <a:t>Materials and Methods</a:t>
            </a:r>
          </a:p>
        </p:txBody>
      </p:sp>
      <p:sp>
        <p:nvSpPr>
          <p:cNvPr id="46" name="TextBox 45">
            <a:extLst>
              <a:ext uri="{FF2B5EF4-FFF2-40B4-BE49-F238E27FC236}">
                <a16:creationId xmlns:a16="http://schemas.microsoft.com/office/drawing/2014/main" id="{2144A7DC-F538-2785-EAAC-B72BD83F1573}"/>
              </a:ext>
            </a:extLst>
          </p:cNvPr>
          <p:cNvSpPr txBox="1"/>
          <p:nvPr/>
        </p:nvSpPr>
        <p:spPr>
          <a:xfrm>
            <a:off x="888831" y="30351051"/>
            <a:ext cx="30617796" cy="2200602"/>
          </a:xfrm>
          <a:prstGeom prst="rect">
            <a:avLst/>
          </a:prstGeom>
          <a:noFill/>
        </p:spPr>
        <p:txBody>
          <a:bodyPr wrap="square" rtlCol="0">
            <a:spAutoFit/>
          </a:bodyPr>
          <a:lstStyle/>
          <a:p>
            <a:r>
              <a:rPr lang="en-US" sz="2400" dirty="0"/>
              <a:t>References: </a:t>
            </a:r>
          </a:p>
          <a:p>
            <a:pPr marL="342900" indent="-342900">
              <a:buFont typeface="+mj-lt"/>
              <a:buAutoNum type="arabicPeriod"/>
            </a:pPr>
            <a:r>
              <a:rPr lang="en-US" dirty="0"/>
              <a:t>Goodman, M., </a:t>
            </a:r>
            <a:r>
              <a:rPr lang="en-US" dirty="0" err="1"/>
              <a:t>Naiman</a:t>
            </a:r>
            <a:r>
              <a:rPr lang="en-US" dirty="0"/>
              <a:t>, J. S., Goodman, D., &amp; </a:t>
            </a:r>
            <a:r>
              <a:rPr lang="en-US" dirty="0" err="1"/>
              <a:t>LaKind</a:t>
            </a:r>
            <a:r>
              <a:rPr lang="en-US" dirty="0"/>
              <a:t>, J. S. (2012). Cancer clusters in the USA: what do the last twenty years of state and federal investigations tell us?. </a:t>
            </a:r>
            <a:r>
              <a:rPr lang="en-US" i="1" dirty="0"/>
              <a:t>Critical reviews in toxicology</a:t>
            </a:r>
            <a:r>
              <a:rPr lang="en-US" dirty="0"/>
              <a:t>, </a:t>
            </a:r>
            <a:r>
              <a:rPr lang="en-US" i="1" dirty="0"/>
              <a:t>42</a:t>
            </a:r>
            <a:r>
              <a:rPr lang="en-US" dirty="0"/>
              <a:t>(6), 474–490. https://doi.org/10.3109/10408444.2012.675315</a:t>
            </a:r>
          </a:p>
          <a:p>
            <a:pPr marL="342900" indent="-342900">
              <a:buFont typeface="+mj-lt"/>
              <a:buAutoNum type="arabicPeriod"/>
            </a:pPr>
            <a:r>
              <a:rPr lang="en-US" dirty="0" err="1"/>
              <a:t>Nethery</a:t>
            </a:r>
            <a:r>
              <a:rPr lang="en-US" dirty="0"/>
              <a:t>, R. C., Yang, Y., Brown, A. J., &amp; </a:t>
            </a:r>
            <a:r>
              <a:rPr lang="en-US" dirty="0" err="1"/>
              <a:t>Dominici</a:t>
            </a:r>
            <a:r>
              <a:rPr lang="en-US" dirty="0"/>
              <a:t>, F. (2020). A causal inference framework for cancer cluster investigations using publicly available data. </a:t>
            </a:r>
            <a:r>
              <a:rPr lang="en-US" i="1" dirty="0"/>
              <a:t>Journal of the Royal Statistical Society. Series A, (Statistics in Society)</a:t>
            </a:r>
            <a:r>
              <a:rPr lang="en-US" dirty="0"/>
              <a:t>, </a:t>
            </a:r>
            <a:r>
              <a:rPr lang="en-US" i="1" dirty="0"/>
              <a:t>183</a:t>
            </a:r>
            <a:r>
              <a:rPr lang="en-US" dirty="0"/>
              <a:t>(3), 1253–1272. https://</a:t>
            </a:r>
            <a:r>
              <a:rPr lang="en-US" dirty="0" err="1"/>
              <a:t>doi.org</a:t>
            </a:r>
            <a:r>
              <a:rPr lang="en-US" dirty="0"/>
              <a:t>/10.1111/rssa.12567</a:t>
            </a:r>
            <a:endParaRPr lang="en-US" sz="2400" dirty="0"/>
          </a:p>
          <a:p>
            <a:endParaRPr lang="en-US" sz="500" dirty="0"/>
          </a:p>
          <a:p>
            <a:endParaRPr lang="en-US" sz="300" dirty="0"/>
          </a:p>
          <a:p>
            <a:endParaRPr lang="en-US" sz="500" dirty="0"/>
          </a:p>
          <a:p>
            <a:endParaRPr lang="en-US" sz="500" dirty="0"/>
          </a:p>
          <a:p>
            <a:r>
              <a:rPr lang="en-US" dirty="0"/>
              <a:t>This work was supported in part by the U.S. Department of Energy, Office of Science, Office of Workforce Development for Teachers and Scientists (WDTS) under the Science Undergraduate Laboratory Internships program.</a:t>
            </a:r>
          </a:p>
          <a:p>
            <a:r>
              <a:rPr lang="en-US" dirty="0"/>
              <a:t>This manuscript has been co-authored by UT-Battelle, LLC, under contract DE-AC05-00OR22725 with the US Department of Energy (DOE). The US government retains and the publisher, by accepting the article for publication, acknowledges that the US government retains a nonexclusive, paid-up, irrevocable, worldwide license to publish or reproduce the published form of this manuscript, or allow others to do so, for US government purposes. DOE will provide public access to these results of federally sponsored research in accordance with the DOE Public Access Plan (</a:t>
            </a:r>
            <a:r>
              <a:rPr lang="en-US" dirty="0">
                <a:hlinkClick r:id="rId4"/>
              </a:rPr>
              <a:t>http://energy.gov/downloads/doe-public-access-plan</a:t>
            </a:r>
            <a:r>
              <a:rPr lang="en-US" dirty="0"/>
              <a:t>).</a:t>
            </a:r>
          </a:p>
          <a:p>
            <a:endParaRPr lang="en-US" sz="300" dirty="0"/>
          </a:p>
        </p:txBody>
      </p:sp>
      <p:pic>
        <p:nvPicPr>
          <p:cNvPr id="47" name="Graphic 46">
            <a:extLst>
              <a:ext uri="{FF2B5EF4-FFF2-40B4-BE49-F238E27FC236}">
                <a16:creationId xmlns:a16="http://schemas.microsoft.com/office/drawing/2014/main" id="{B68FA399-0D66-12CD-3B2B-B42BFA2A31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750" y="2437734"/>
            <a:ext cx="5855774" cy="1407682"/>
          </a:xfrm>
          <a:prstGeom prst="rect">
            <a:avLst/>
          </a:prstGeom>
        </p:spPr>
      </p:pic>
      <p:sp>
        <p:nvSpPr>
          <p:cNvPr id="48" name="TextBox 47">
            <a:extLst>
              <a:ext uri="{FF2B5EF4-FFF2-40B4-BE49-F238E27FC236}">
                <a16:creationId xmlns:a16="http://schemas.microsoft.com/office/drawing/2014/main" id="{BFA2FD25-2FEC-D0B9-E3D1-653B181A4EC6}"/>
              </a:ext>
            </a:extLst>
          </p:cNvPr>
          <p:cNvSpPr txBox="1"/>
          <p:nvPr/>
        </p:nvSpPr>
        <p:spPr>
          <a:xfrm>
            <a:off x="610310" y="19056448"/>
            <a:ext cx="11833151" cy="2431435"/>
          </a:xfrm>
          <a:prstGeom prst="rect">
            <a:avLst/>
          </a:prstGeom>
          <a:noFill/>
        </p:spPr>
        <p:txBody>
          <a:bodyPr wrap="square" rtlCol="0">
            <a:spAutoFit/>
          </a:bodyPr>
          <a:lstStyle/>
          <a:p>
            <a:r>
              <a:rPr lang="en-US" sz="3800" dirty="0">
                <a:latin typeface="Times New Roman" panose="02020603050405020304" pitchFamily="18" charset="0"/>
                <a:cs typeface="Times New Roman" panose="02020603050405020304" pitchFamily="18" charset="0"/>
              </a:rPr>
              <a:t>We used the cSIR to reevaluate the conclusions of an identified brain and lung cancer cluster (Fig.1) from 1997-2003 in which investigation found no causal link between the increased cancer incidence and local dioxin exposure. </a:t>
            </a:r>
          </a:p>
        </p:txBody>
      </p:sp>
      <p:sp>
        <p:nvSpPr>
          <p:cNvPr id="49" name="Rounded Rectangle 48">
            <a:extLst>
              <a:ext uri="{FF2B5EF4-FFF2-40B4-BE49-F238E27FC236}">
                <a16:creationId xmlns:a16="http://schemas.microsoft.com/office/drawing/2014/main" id="{D680605C-D96B-D27A-B19D-9D07EC1784F5}"/>
              </a:ext>
            </a:extLst>
          </p:cNvPr>
          <p:cNvSpPr/>
          <p:nvPr/>
        </p:nvSpPr>
        <p:spPr>
          <a:xfrm>
            <a:off x="13436018" y="23758740"/>
            <a:ext cx="13691100" cy="6387032"/>
          </a:xfrm>
          <a:prstGeom prst="roundRect">
            <a:avLst>
              <a:gd name="adj" fmla="val 253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pic>
        <p:nvPicPr>
          <p:cNvPr id="57" name="Picture 56">
            <a:extLst>
              <a:ext uri="{FF2B5EF4-FFF2-40B4-BE49-F238E27FC236}">
                <a16:creationId xmlns:a16="http://schemas.microsoft.com/office/drawing/2014/main" id="{61AE81E2-55B8-AA9D-20E0-4C5CCEA84B03}"/>
              </a:ext>
            </a:extLst>
          </p:cNvPr>
          <p:cNvPicPr>
            <a:picLocks noChangeAspect="1"/>
          </p:cNvPicPr>
          <p:nvPr/>
        </p:nvPicPr>
        <p:blipFill>
          <a:blip r:embed="rId7"/>
          <a:stretch>
            <a:fillRect/>
          </a:stretch>
        </p:blipFill>
        <p:spPr>
          <a:xfrm>
            <a:off x="31547446" y="30708923"/>
            <a:ext cx="2305366" cy="1549508"/>
          </a:xfrm>
          <a:prstGeom prst="rect">
            <a:avLst/>
          </a:prstGeom>
        </p:spPr>
      </p:pic>
      <p:sp>
        <p:nvSpPr>
          <p:cNvPr id="78" name="TextBox 77">
            <a:extLst>
              <a:ext uri="{FF2B5EF4-FFF2-40B4-BE49-F238E27FC236}">
                <a16:creationId xmlns:a16="http://schemas.microsoft.com/office/drawing/2014/main" id="{93A765C2-4C4F-1B18-AE56-51BAD4F3BFA1}"/>
              </a:ext>
            </a:extLst>
          </p:cNvPr>
          <p:cNvSpPr txBox="1"/>
          <p:nvPr/>
        </p:nvSpPr>
        <p:spPr>
          <a:xfrm>
            <a:off x="5952174" y="28060019"/>
            <a:ext cx="6642567" cy="1938992"/>
          </a:xfrm>
          <a:prstGeom prst="rect">
            <a:avLst/>
          </a:prstGeom>
          <a:noFill/>
        </p:spPr>
        <p:txBody>
          <a:bodyPr wrap="square" rtlCol="0">
            <a:spAutoFit/>
          </a:bodyPr>
          <a:lstStyle/>
          <a:p>
            <a:r>
              <a:rPr lang="en-US" sz="3000" u="sng" dirty="0">
                <a:latin typeface="Times New Roman" panose="02020603050405020304" pitchFamily="18" charset="0"/>
                <a:cs typeface="Times New Roman" panose="02020603050405020304" pitchFamily="18" charset="0"/>
              </a:rPr>
              <a:t>Figure 2</a:t>
            </a:r>
            <a:r>
              <a:rPr lang="en-US" sz="3000" dirty="0">
                <a:latin typeface="Times New Roman" panose="02020603050405020304" pitchFamily="18" charset="0"/>
                <a:cs typeface="Times New Roman" panose="02020603050405020304" pitchFamily="18" charset="0"/>
              </a:rPr>
              <a:t>: Selection of the eight Davis County, Utah census tracts containing both the confirmed brain and lung cancer cluster we are reinvestigating.</a:t>
            </a:r>
          </a:p>
        </p:txBody>
      </p:sp>
      <p:graphicFrame>
        <p:nvGraphicFramePr>
          <p:cNvPr id="79" name="Table 79">
            <a:extLst>
              <a:ext uri="{FF2B5EF4-FFF2-40B4-BE49-F238E27FC236}">
                <a16:creationId xmlns:a16="http://schemas.microsoft.com/office/drawing/2014/main" id="{13DE9E6B-9F2E-B706-3776-34CFFA62BB71}"/>
              </a:ext>
            </a:extLst>
          </p:cNvPr>
          <p:cNvGraphicFramePr>
            <a:graphicFrameLocks noGrp="1"/>
          </p:cNvGraphicFramePr>
          <p:nvPr>
            <p:extLst>
              <p:ext uri="{D42A27DB-BD31-4B8C-83A1-F6EECF244321}">
                <p14:modId xmlns:p14="http://schemas.microsoft.com/office/powerpoint/2010/main" val="1656756934"/>
              </p:ext>
            </p:extLst>
          </p:nvPr>
        </p:nvGraphicFramePr>
        <p:xfrm>
          <a:off x="13436019" y="6438468"/>
          <a:ext cx="8673467" cy="3924732"/>
        </p:xfrm>
        <a:graphic>
          <a:graphicData uri="http://schemas.openxmlformats.org/drawingml/2006/table">
            <a:tbl>
              <a:tblPr firstRow="1" bandRow="1">
                <a:tableStyleId>{93296810-A885-4BE3-A3E7-6D5BEEA58F35}</a:tableStyleId>
              </a:tblPr>
              <a:tblGrid>
                <a:gridCol w="4510343">
                  <a:extLst>
                    <a:ext uri="{9D8B030D-6E8A-4147-A177-3AD203B41FA5}">
                      <a16:colId xmlns:a16="http://schemas.microsoft.com/office/drawing/2014/main" val="615301701"/>
                    </a:ext>
                  </a:extLst>
                </a:gridCol>
                <a:gridCol w="4163124">
                  <a:extLst>
                    <a:ext uri="{9D8B030D-6E8A-4147-A177-3AD203B41FA5}">
                      <a16:colId xmlns:a16="http://schemas.microsoft.com/office/drawing/2014/main" val="318037685"/>
                    </a:ext>
                  </a:extLst>
                </a:gridCol>
              </a:tblGrid>
              <a:tr h="724332">
                <a:tc>
                  <a:txBody>
                    <a:bodyPr/>
                    <a:lstStyle/>
                    <a:p>
                      <a:r>
                        <a:rPr lang="en-US" sz="3600" dirty="0"/>
                        <a:t>Data Name</a:t>
                      </a:r>
                    </a:p>
                  </a:txBody>
                  <a:tcPr/>
                </a:tc>
                <a:tc>
                  <a:txBody>
                    <a:bodyPr/>
                    <a:lstStyle/>
                    <a:p>
                      <a:r>
                        <a:rPr lang="en-US" sz="3600" dirty="0"/>
                        <a:t>Number of Records</a:t>
                      </a:r>
                    </a:p>
                  </a:txBody>
                  <a:tcPr/>
                </a:tc>
                <a:extLst>
                  <a:ext uri="{0D108BD9-81ED-4DB2-BD59-A6C34878D82A}">
                    <a16:rowId xmlns:a16="http://schemas.microsoft.com/office/drawing/2014/main" val="1656021497"/>
                  </a:ext>
                </a:extLst>
              </a:tr>
              <a:tr h="569178">
                <a:tc>
                  <a:txBody>
                    <a:bodyPr/>
                    <a:lstStyle/>
                    <a:p>
                      <a:r>
                        <a:rPr lang="en-US" sz="3600" dirty="0"/>
                        <a:t>SEER Cancer Incidence</a:t>
                      </a:r>
                    </a:p>
                  </a:txBody>
                  <a:tcPr/>
                </a:tc>
                <a:tc>
                  <a:txBody>
                    <a:bodyPr/>
                    <a:lstStyle/>
                    <a:p>
                      <a:r>
                        <a:rPr lang="en-US" sz="3600" dirty="0"/>
                        <a:t>1,085 counties</a:t>
                      </a:r>
                    </a:p>
                  </a:txBody>
                  <a:tcPr/>
                </a:tc>
                <a:extLst>
                  <a:ext uri="{0D108BD9-81ED-4DB2-BD59-A6C34878D82A}">
                    <a16:rowId xmlns:a16="http://schemas.microsoft.com/office/drawing/2014/main" val="419525511"/>
                  </a:ext>
                </a:extLst>
              </a:tr>
              <a:tr h="257886">
                <a:tc>
                  <a:txBody>
                    <a:bodyPr/>
                    <a:lstStyle/>
                    <a:p>
                      <a:r>
                        <a:rPr lang="en-US" sz="3600" dirty="0"/>
                        <a:t>Census Data</a:t>
                      </a:r>
                    </a:p>
                  </a:txBody>
                  <a:tcPr/>
                </a:tc>
                <a:tc>
                  <a:txBody>
                    <a:bodyPr/>
                    <a:lstStyle/>
                    <a:p>
                      <a:r>
                        <a:rPr lang="en-US" sz="3600" dirty="0"/>
                        <a:t>65,444 Census Tracts</a:t>
                      </a:r>
                    </a:p>
                  </a:txBody>
                  <a:tcPr/>
                </a:tc>
                <a:extLst>
                  <a:ext uri="{0D108BD9-81ED-4DB2-BD59-A6C34878D82A}">
                    <a16:rowId xmlns:a16="http://schemas.microsoft.com/office/drawing/2014/main" val="4134247912"/>
                  </a:ext>
                </a:extLst>
              </a:tr>
              <a:tr h="613016">
                <a:tc>
                  <a:txBody>
                    <a:bodyPr/>
                    <a:lstStyle/>
                    <a:p>
                      <a:r>
                        <a:rPr lang="en-US" sz="3600" dirty="0"/>
                        <a:t>TRI Dioxin Exposure</a:t>
                      </a:r>
                    </a:p>
                  </a:txBody>
                  <a:tcPr/>
                </a:tc>
                <a:tc>
                  <a:txBody>
                    <a:bodyPr/>
                    <a:lstStyle/>
                    <a:p>
                      <a:pPr marL="0" marR="0" lvl="0" indent="0" algn="l" defTabSz="4023360" rtl="0" eaLnBrk="1" fontAlgn="auto" latinLnBrk="0" hangingPunct="1">
                        <a:lnSpc>
                          <a:spcPct val="100000"/>
                        </a:lnSpc>
                        <a:spcBef>
                          <a:spcPts val="0"/>
                        </a:spcBef>
                        <a:spcAft>
                          <a:spcPts val="0"/>
                        </a:spcAft>
                        <a:buClrTx/>
                        <a:buSzTx/>
                        <a:buFontTx/>
                        <a:buNone/>
                        <a:tabLst/>
                        <a:defRPr/>
                      </a:pPr>
                      <a:r>
                        <a:rPr lang="en-US" sz="3600" dirty="0"/>
                        <a:t>1,572 Census Tracts</a:t>
                      </a:r>
                    </a:p>
                  </a:txBody>
                  <a:tcPr/>
                </a:tc>
                <a:extLst>
                  <a:ext uri="{0D108BD9-81ED-4DB2-BD59-A6C34878D82A}">
                    <a16:rowId xmlns:a16="http://schemas.microsoft.com/office/drawing/2014/main" val="3793506849"/>
                  </a:ext>
                </a:extLst>
              </a:tr>
              <a:tr h="436919">
                <a:tc>
                  <a:txBody>
                    <a:bodyPr/>
                    <a:lstStyle/>
                    <a:p>
                      <a:r>
                        <a:rPr lang="en-US" sz="3600" dirty="0"/>
                        <a:t>NY Cancer Incidence</a:t>
                      </a:r>
                    </a:p>
                  </a:txBody>
                  <a:tcPr/>
                </a:tc>
                <a:tc>
                  <a:txBody>
                    <a:bodyPr/>
                    <a:lstStyle/>
                    <a:p>
                      <a:pPr marL="0" marR="0" lvl="0" indent="0" algn="l" defTabSz="4023360" rtl="0" eaLnBrk="1" fontAlgn="auto" latinLnBrk="0" hangingPunct="1">
                        <a:lnSpc>
                          <a:spcPct val="100000"/>
                        </a:lnSpc>
                        <a:spcBef>
                          <a:spcPts val="0"/>
                        </a:spcBef>
                        <a:spcAft>
                          <a:spcPts val="0"/>
                        </a:spcAft>
                        <a:buClrTx/>
                        <a:buSzTx/>
                        <a:buFontTx/>
                        <a:buNone/>
                        <a:tabLst/>
                        <a:defRPr/>
                      </a:pPr>
                      <a:r>
                        <a:rPr lang="en-US" sz="3600" dirty="0"/>
                        <a:t>4,603 Census Tracts</a:t>
                      </a:r>
                    </a:p>
                  </a:txBody>
                  <a:tcPr/>
                </a:tc>
                <a:extLst>
                  <a:ext uri="{0D108BD9-81ED-4DB2-BD59-A6C34878D82A}">
                    <a16:rowId xmlns:a16="http://schemas.microsoft.com/office/drawing/2014/main" val="3559870787"/>
                  </a:ext>
                </a:extLst>
              </a:tr>
              <a:tr h="436919">
                <a:tc>
                  <a:txBody>
                    <a:bodyPr/>
                    <a:lstStyle/>
                    <a:p>
                      <a:r>
                        <a:rPr lang="en-US" sz="3600" dirty="0"/>
                        <a:t>PLACES Health Data</a:t>
                      </a:r>
                    </a:p>
                  </a:txBody>
                  <a:tcPr/>
                </a:tc>
                <a:tc>
                  <a:txBody>
                    <a:bodyPr/>
                    <a:lstStyle/>
                    <a:p>
                      <a:pPr marL="0" marR="0" lvl="0" indent="0" algn="l" defTabSz="4023360" rtl="0" eaLnBrk="1" fontAlgn="auto" latinLnBrk="0" hangingPunct="1">
                        <a:lnSpc>
                          <a:spcPct val="100000"/>
                        </a:lnSpc>
                        <a:spcBef>
                          <a:spcPts val="0"/>
                        </a:spcBef>
                        <a:spcAft>
                          <a:spcPts val="0"/>
                        </a:spcAft>
                        <a:buClrTx/>
                        <a:buSzTx/>
                        <a:buFontTx/>
                        <a:buNone/>
                        <a:tabLst/>
                        <a:defRPr/>
                      </a:pPr>
                      <a:r>
                        <a:rPr lang="en-US" sz="3600" dirty="0"/>
                        <a:t>58,668 Census Tracts</a:t>
                      </a:r>
                    </a:p>
                  </a:txBody>
                  <a:tcPr/>
                </a:tc>
                <a:extLst>
                  <a:ext uri="{0D108BD9-81ED-4DB2-BD59-A6C34878D82A}">
                    <a16:rowId xmlns:a16="http://schemas.microsoft.com/office/drawing/2014/main" val="1789918538"/>
                  </a:ext>
                </a:extLst>
              </a:tr>
            </a:tbl>
          </a:graphicData>
        </a:graphic>
      </p:graphicFrame>
      <p:sp>
        <p:nvSpPr>
          <p:cNvPr id="81" name="TextBox 80">
            <a:extLst>
              <a:ext uri="{FF2B5EF4-FFF2-40B4-BE49-F238E27FC236}">
                <a16:creationId xmlns:a16="http://schemas.microsoft.com/office/drawing/2014/main" id="{CCF5ADAB-9CF3-C656-CC25-3A63D5CCD620}"/>
              </a:ext>
            </a:extLst>
          </p:cNvPr>
          <p:cNvSpPr txBox="1"/>
          <p:nvPr/>
        </p:nvSpPr>
        <p:spPr>
          <a:xfrm>
            <a:off x="13574869" y="10416618"/>
            <a:ext cx="8673467" cy="861774"/>
          </a:xfrm>
          <a:prstGeom prst="rect">
            <a:avLst/>
          </a:prstGeom>
          <a:noFill/>
        </p:spPr>
        <p:txBody>
          <a:bodyPr wrap="square" rtlCol="0">
            <a:spAutoFit/>
          </a:bodyPr>
          <a:lstStyle/>
          <a:p>
            <a:r>
              <a:rPr lang="en-US" sz="2500" u="sng" dirty="0">
                <a:latin typeface="Times New Roman" panose="02020603050405020304" pitchFamily="18" charset="0"/>
                <a:cs typeface="Times New Roman" panose="02020603050405020304" pitchFamily="18" charset="0"/>
              </a:rPr>
              <a:t>Table 1</a:t>
            </a:r>
            <a:r>
              <a:rPr lang="en-US" sz="2500" dirty="0">
                <a:latin typeface="Times New Roman" panose="02020603050405020304" pitchFamily="18" charset="0"/>
                <a:cs typeface="Times New Roman" panose="02020603050405020304" pitchFamily="18" charset="0"/>
              </a:rPr>
              <a:t>: Public data gathered to calculate the </a:t>
            </a:r>
            <a:r>
              <a:rPr lang="en-US" sz="2500" dirty="0" err="1">
                <a:latin typeface="Times New Roman" panose="02020603050405020304" pitchFamily="18" charset="0"/>
                <a:cs typeface="Times New Roman" panose="02020603050405020304" pitchFamily="18" charset="0"/>
              </a:rPr>
              <a:t>cSIR</a:t>
            </a:r>
            <a:r>
              <a:rPr lang="en-US" sz="2500" dirty="0">
                <a:latin typeface="Times New Roman" panose="02020603050405020304" pitchFamily="18" charset="0"/>
                <a:cs typeface="Times New Roman" panose="02020603050405020304" pitchFamily="18" charset="0"/>
              </a:rPr>
              <a:t> with their respective sizes and granularity. </a:t>
            </a:r>
          </a:p>
        </p:txBody>
      </p:sp>
      <p:sp>
        <p:nvSpPr>
          <p:cNvPr id="82" name="TextBox 81">
            <a:extLst>
              <a:ext uri="{FF2B5EF4-FFF2-40B4-BE49-F238E27FC236}">
                <a16:creationId xmlns:a16="http://schemas.microsoft.com/office/drawing/2014/main" id="{6343303B-727A-BA16-07C6-AB86A189FF00}"/>
              </a:ext>
            </a:extLst>
          </p:cNvPr>
          <p:cNvSpPr txBox="1"/>
          <p:nvPr/>
        </p:nvSpPr>
        <p:spPr>
          <a:xfrm>
            <a:off x="13568321" y="11316329"/>
            <a:ext cx="13363969" cy="4939814"/>
          </a:xfrm>
          <a:prstGeom prst="rect">
            <a:avLst/>
          </a:prstGeom>
          <a:noFill/>
        </p:spPr>
        <p:txBody>
          <a:bodyPr wrap="square" rtlCol="0">
            <a:spAutoFit/>
          </a:bodyPr>
          <a:lstStyle/>
          <a:p>
            <a:r>
              <a:rPr lang="en-US" sz="3500" dirty="0">
                <a:latin typeface="Times New Roman" panose="02020603050405020304" pitchFamily="18" charset="0"/>
                <a:cs typeface="Times New Roman" panose="02020603050405020304" pitchFamily="18" charset="0"/>
              </a:rPr>
              <a:t>We compiled census, health, superfund site, and Toxic Release Inventory (TRI) dioxin exposure data for all US census tracts (Table 1). After removing dioxin-exposed census tracts, we used adjusted cosine similarity matching (Fig. 3) with an angle threshold of ____ to find the counterfactual group, or unexposed census tracts that are similar in socioeconomic, health, and demographic covariates. These covariates included percentage impoverished, education level, race, smoking status, career industry and more. The </a:t>
            </a:r>
            <a:r>
              <a:rPr lang="en-US" sz="3500" dirty="0" err="1">
                <a:latin typeface="Times New Roman" panose="02020603050405020304" pitchFamily="18" charset="0"/>
                <a:cs typeface="Times New Roman" panose="02020603050405020304" pitchFamily="18" charset="0"/>
              </a:rPr>
              <a:t>cSIR</a:t>
            </a:r>
            <a:r>
              <a:rPr lang="en-US" sz="3500" dirty="0">
                <a:latin typeface="Times New Roman" panose="02020603050405020304" pitchFamily="18" charset="0"/>
                <a:cs typeface="Times New Roman" panose="02020603050405020304" pitchFamily="18" charset="0"/>
              </a:rPr>
              <a:t> for brain and lung cancer incidence was then calculated in each exposed census-tract (Fig. 4).</a:t>
            </a:r>
          </a:p>
        </p:txBody>
      </p:sp>
      <p:sp>
        <p:nvSpPr>
          <p:cNvPr id="83" name="TextBox 82">
            <a:extLst>
              <a:ext uri="{FF2B5EF4-FFF2-40B4-BE49-F238E27FC236}">
                <a16:creationId xmlns:a16="http://schemas.microsoft.com/office/drawing/2014/main" id="{0DC5E59F-126F-6933-CAE8-90152C52DF4F}"/>
              </a:ext>
            </a:extLst>
          </p:cNvPr>
          <p:cNvSpPr txBox="1"/>
          <p:nvPr/>
        </p:nvSpPr>
        <p:spPr>
          <a:xfrm>
            <a:off x="27802149" y="11780291"/>
            <a:ext cx="11953619" cy="7478970"/>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On average, the gradient boosting regressor models used to impute cancer incidence had an R</a:t>
            </a:r>
            <a:r>
              <a:rPr lang="en-US" sz="4000" baseline="30000" dirty="0">
                <a:latin typeface="Times New Roman" panose="02020603050405020304" pitchFamily="18" charset="0"/>
                <a:cs typeface="Times New Roman" panose="02020603050405020304" pitchFamily="18" charset="0"/>
              </a:rPr>
              <a:t>2</a:t>
            </a:r>
            <a:r>
              <a:rPr lang="en-US" sz="4000" dirty="0">
                <a:latin typeface="Times New Roman" panose="02020603050405020304" pitchFamily="18" charset="0"/>
                <a:cs typeface="Times New Roman" panose="02020603050405020304" pitchFamily="18" charset="0"/>
              </a:rPr>
              <a:t> value of 0.25 for brain cancer and 0.65 for lung cancer incidence. Both performed well in predicting cancer incidence according to the SEER data. In our cSIR evaluation, we found that ___ out of eight census tracts had a </a:t>
            </a:r>
            <a:r>
              <a:rPr lang="en-US" sz="4000" dirty="0" err="1">
                <a:latin typeface="Times New Roman" panose="02020603050405020304" pitchFamily="18" charset="0"/>
                <a:cs typeface="Times New Roman" panose="02020603050405020304" pitchFamily="18" charset="0"/>
              </a:rPr>
              <a:t>cSIR</a:t>
            </a:r>
            <a:r>
              <a:rPr lang="en-US" sz="4000" dirty="0">
                <a:latin typeface="Times New Roman" panose="02020603050405020304" pitchFamily="18" charset="0"/>
                <a:cs typeface="Times New Roman" panose="02020603050405020304" pitchFamily="18" charset="0"/>
              </a:rPr>
              <a:t> value above 1.0 for brain cancer incidence and ____ out of eight had a </a:t>
            </a:r>
            <a:r>
              <a:rPr lang="en-US" sz="4000" dirty="0" err="1">
                <a:latin typeface="Times New Roman" panose="02020603050405020304" pitchFamily="18" charset="0"/>
                <a:cs typeface="Times New Roman" panose="02020603050405020304" pitchFamily="18" charset="0"/>
              </a:rPr>
              <a:t>cSIR</a:t>
            </a:r>
            <a:r>
              <a:rPr lang="en-US" sz="4000" dirty="0">
                <a:latin typeface="Times New Roman" panose="02020603050405020304" pitchFamily="18" charset="0"/>
                <a:cs typeface="Times New Roman" panose="02020603050405020304" pitchFamily="18" charset="0"/>
              </a:rPr>
              <a:t> value above 1.0 for lung cancer incidence. </a:t>
            </a:r>
            <a:r>
              <a:rPr lang="en-US" sz="4000" b="1" dirty="0">
                <a:latin typeface="Times New Roman" panose="02020603050405020304" pitchFamily="18" charset="0"/>
                <a:cs typeface="Times New Roman" panose="02020603050405020304" pitchFamily="18" charset="0"/>
              </a:rPr>
              <a:t>While the causal link must be confirmed by future research, the </a:t>
            </a:r>
            <a:r>
              <a:rPr lang="en-US" sz="4000" b="1" dirty="0" err="1">
                <a:latin typeface="Times New Roman" panose="02020603050405020304" pitchFamily="18" charset="0"/>
                <a:cs typeface="Times New Roman" panose="02020603050405020304" pitchFamily="18" charset="0"/>
              </a:rPr>
              <a:t>cSIR</a:t>
            </a:r>
            <a:r>
              <a:rPr lang="en-US" sz="4000" b="1" dirty="0">
                <a:latin typeface="Times New Roman" panose="02020603050405020304" pitchFamily="18" charset="0"/>
                <a:cs typeface="Times New Roman" panose="02020603050405020304" pitchFamily="18" charset="0"/>
              </a:rPr>
              <a:t> scores did/didn’t support dioxin’s potential causal role for the brain/lung/brain and lung cancer cluster (Table 3).</a:t>
            </a:r>
          </a:p>
        </p:txBody>
      </p:sp>
      <p:sp>
        <p:nvSpPr>
          <p:cNvPr id="84" name="TextBox 83">
            <a:extLst>
              <a:ext uri="{FF2B5EF4-FFF2-40B4-BE49-F238E27FC236}">
                <a16:creationId xmlns:a16="http://schemas.microsoft.com/office/drawing/2014/main" id="{CC0085BB-3713-617A-55B9-A741E7F157B4}"/>
              </a:ext>
            </a:extLst>
          </p:cNvPr>
          <p:cNvSpPr txBox="1"/>
          <p:nvPr/>
        </p:nvSpPr>
        <p:spPr>
          <a:xfrm>
            <a:off x="27744420" y="25129014"/>
            <a:ext cx="12011349" cy="5016758"/>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It is imperative that possible environmental causes behind cancer clusters identified by communities and later confirmed through rigorous mathematical analyses are thoroughly investigated. Cancer cluster investigations should produce valuable information that determines the safety of extended living in exposed communities. To ensure cancer cluster investigations produce statistically valid results, widespread application of the cSIR is vital. </a:t>
            </a:r>
          </a:p>
        </p:txBody>
      </p:sp>
      <p:pic>
        <p:nvPicPr>
          <p:cNvPr id="3" name="Picture 2" descr="A screenshot of a computer&#10;&#10;Description automatically generated with low confidence">
            <a:extLst>
              <a:ext uri="{FF2B5EF4-FFF2-40B4-BE49-F238E27FC236}">
                <a16:creationId xmlns:a16="http://schemas.microsoft.com/office/drawing/2014/main" id="{4B671E43-0784-58D1-4976-801E936E55AC}"/>
              </a:ext>
            </a:extLst>
          </p:cNvPr>
          <p:cNvPicPr>
            <a:picLocks noChangeAspect="1"/>
          </p:cNvPicPr>
          <p:nvPr/>
        </p:nvPicPr>
        <p:blipFill rotWithShape="1">
          <a:blip r:embed="rId8"/>
          <a:srcRect r="4002" b="62446"/>
          <a:stretch/>
        </p:blipFill>
        <p:spPr>
          <a:xfrm>
            <a:off x="14478425" y="16478039"/>
            <a:ext cx="11551069" cy="6387031"/>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09BB3558-3611-91D4-2398-726F38B26F42}"/>
                  </a:ext>
                </a:extLst>
              </p:cNvPr>
              <p:cNvSpPr txBox="1"/>
              <p:nvPr/>
            </p:nvSpPr>
            <p:spPr>
              <a:xfrm>
                <a:off x="13659762" y="23760262"/>
                <a:ext cx="13095968" cy="6500177"/>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We extracted cancer incidence in the unexposed census tracts from the Surveillance, Epidemiology, and End Results (SEER) program, but SEER cancer incidence data is reported at the county-level. We addressed this data granularity issue (Fig. 1) with multiple methods: machine learning, areal interpolation, and multiple imputation schemes. Gradient boosting regressor models outperformed all other methods (Table 2), so they were used to predict brain and lung cancer incidence. These models were trained on the compiled data and observed New York census tract cancer incidence to predict lung and brain cancer incidence in all US census tracts. Predictions were adjusted by a factor of </a:t>
                </a:r>
                <a14:m>
                  <m:oMath xmlns:m="http://schemas.openxmlformats.org/officeDocument/2006/math">
                    <m:f>
                      <m:fPr>
                        <m:ctrlPr>
                          <a:rPr lang="en-US" sz="3600" i="1" dirty="0" smtClean="0">
                            <a:latin typeface="Cambria Math" panose="02040503050406030204" pitchFamily="18" charset="0"/>
                            <a:cs typeface="Times New Roman" panose="02020603050405020304" pitchFamily="18" charset="0"/>
                          </a:rPr>
                        </m:ctrlPr>
                      </m:fPr>
                      <m:num>
                        <m:r>
                          <a:rPr lang="en-US" sz="3600" i="1" dirty="0">
                            <a:latin typeface="Cambria Math" panose="02040503050406030204" pitchFamily="18" charset="0"/>
                            <a:cs typeface="Times New Roman" panose="02020603050405020304" pitchFamily="18" charset="0"/>
                          </a:rPr>
                          <m:t>𝑆𝐸𝐸𝑅</m:t>
                        </m:r>
                        <m:r>
                          <a:rPr lang="en-US" sz="3600" i="1" dirty="0">
                            <a:latin typeface="Cambria Math" panose="02040503050406030204" pitchFamily="18" charset="0"/>
                            <a:cs typeface="Times New Roman" panose="02020603050405020304" pitchFamily="18" charset="0"/>
                          </a:rPr>
                          <m:t> </m:t>
                        </m:r>
                        <m:r>
                          <a:rPr lang="en-US" sz="3600" i="1" dirty="0">
                            <a:latin typeface="Cambria Math" panose="02040503050406030204" pitchFamily="18" charset="0"/>
                            <a:cs typeface="Times New Roman" panose="02020603050405020304" pitchFamily="18" charset="0"/>
                          </a:rPr>
                          <m:t>𝑐𝑜𝑢𝑛𝑡𝑦</m:t>
                        </m:r>
                        <m:r>
                          <a:rPr lang="en-US" sz="3600" i="1" dirty="0">
                            <a:latin typeface="Cambria Math" panose="02040503050406030204" pitchFamily="18" charset="0"/>
                            <a:cs typeface="Times New Roman" panose="02020603050405020304" pitchFamily="18" charset="0"/>
                          </a:rPr>
                          <m:t> </m:t>
                        </m:r>
                        <m:r>
                          <a:rPr lang="en-US" sz="3600" i="1" dirty="0">
                            <a:latin typeface="Cambria Math" panose="02040503050406030204" pitchFamily="18" charset="0"/>
                            <a:cs typeface="Times New Roman" panose="02020603050405020304" pitchFamily="18" charset="0"/>
                          </a:rPr>
                          <m:t>𝑖𝑛𝑐𝑖𝑑𝑒𝑛𝑐𝑒</m:t>
                        </m:r>
                        <m:r>
                          <a:rPr lang="en-US" sz="3600" i="1" dirty="0">
                            <a:latin typeface="Cambria Math" panose="02040503050406030204" pitchFamily="18" charset="0"/>
                            <a:cs typeface="Times New Roman" panose="02020603050405020304" pitchFamily="18" charset="0"/>
                          </a:rPr>
                          <m:t> </m:t>
                        </m:r>
                      </m:num>
                      <m:den>
                        <m:r>
                          <a:rPr lang="en-US" sz="3600" b="0" i="1" dirty="0" smtClean="0">
                            <a:latin typeface="Cambria Math" panose="02040503050406030204" pitchFamily="18" charset="0"/>
                            <a:cs typeface="Times New Roman" panose="02020603050405020304" pitchFamily="18" charset="0"/>
                          </a:rPr>
                          <m:t>𝑝𝑟𝑒𝑑𝑖𝑐𝑡𝑒𝑑</m:t>
                        </m:r>
                        <m:r>
                          <a:rPr lang="en-US" sz="3600" b="0" i="1" dirty="0" smtClean="0">
                            <a:latin typeface="Cambria Math" panose="02040503050406030204" pitchFamily="18" charset="0"/>
                            <a:cs typeface="Times New Roman" panose="02020603050405020304" pitchFamily="18" charset="0"/>
                          </a:rPr>
                          <m:t> </m:t>
                        </m:r>
                        <m:r>
                          <a:rPr lang="en-US" sz="3600" b="0" i="1" dirty="0" smtClean="0">
                            <a:latin typeface="Cambria Math" panose="02040503050406030204" pitchFamily="18" charset="0"/>
                            <a:cs typeface="Times New Roman" panose="02020603050405020304" pitchFamily="18" charset="0"/>
                          </a:rPr>
                          <m:t>𝑐𝑜𝑢𝑛𝑡𝑦</m:t>
                        </m:r>
                        <m:r>
                          <a:rPr lang="en-US" sz="3600" b="0" i="1" dirty="0" smtClean="0">
                            <a:latin typeface="Cambria Math" panose="02040503050406030204" pitchFamily="18" charset="0"/>
                            <a:cs typeface="Times New Roman" panose="02020603050405020304" pitchFamily="18" charset="0"/>
                          </a:rPr>
                          <m:t> </m:t>
                        </m:r>
                        <m:r>
                          <a:rPr lang="en-US" sz="3600" b="0" i="1" dirty="0" smtClean="0">
                            <a:latin typeface="Cambria Math" panose="02040503050406030204" pitchFamily="18" charset="0"/>
                            <a:cs typeface="Times New Roman" panose="02020603050405020304" pitchFamily="18" charset="0"/>
                          </a:rPr>
                          <m:t>𝑖𝑛𝑐𝑖𝑑𝑒𝑛𝑐𝑒</m:t>
                        </m:r>
                      </m:den>
                    </m:f>
                  </m:oMath>
                </a14:m>
                <a:r>
                  <a:rPr lang="en-US" sz="3600" dirty="0">
                    <a:latin typeface="Times New Roman" panose="02020603050405020304" pitchFamily="18" charset="0"/>
                    <a:cs typeface="Times New Roman" panose="02020603050405020304" pitchFamily="18" charset="0"/>
                  </a:rPr>
                  <a:t> to reduce model error.</a:t>
                </a:r>
              </a:p>
            </p:txBody>
          </p:sp>
        </mc:Choice>
        <mc:Fallback>
          <p:sp>
            <p:nvSpPr>
              <p:cNvPr id="44" name="TextBox 43">
                <a:extLst>
                  <a:ext uri="{FF2B5EF4-FFF2-40B4-BE49-F238E27FC236}">
                    <a16:creationId xmlns:a16="http://schemas.microsoft.com/office/drawing/2014/main" id="{09BB3558-3611-91D4-2398-726F38B26F42}"/>
                  </a:ext>
                </a:extLst>
              </p:cNvPr>
              <p:cNvSpPr txBox="1">
                <a:spLocks noRot="1" noChangeAspect="1" noMove="1" noResize="1" noEditPoints="1" noAdjustHandles="1" noChangeArrowheads="1" noChangeShapeType="1" noTextEdit="1"/>
              </p:cNvSpPr>
              <p:nvPr/>
            </p:nvSpPr>
            <p:spPr>
              <a:xfrm>
                <a:off x="13659762" y="23760262"/>
                <a:ext cx="13095968" cy="6500177"/>
              </a:xfrm>
              <a:prstGeom prst="rect">
                <a:avLst/>
              </a:prstGeom>
              <a:blipFill>
                <a:blip r:embed="rId9"/>
                <a:stretch>
                  <a:fillRect l="-1443" t="-1595" r="-2142"/>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BC8D88A7-05AB-6213-6505-E60C218FA07F}"/>
              </a:ext>
            </a:extLst>
          </p:cNvPr>
          <p:cNvSpPr txBox="1"/>
          <p:nvPr/>
        </p:nvSpPr>
        <p:spPr>
          <a:xfrm>
            <a:off x="14364993" y="22753151"/>
            <a:ext cx="11833150" cy="961805"/>
          </a:xfrm>
          <a:prstGeom prst="rect">
            <a:avLst/>
          </a:prstGeom>
          <a:noFill/>
        </p:spPr>
        <p:txBody>
          <a:bodyPr wrap="square" rtlCol="0">
            <a:spAutoFit/>
          </a:bodyPr>
          <a:lstStyle/>
          <a:p>
            <a:r>
              <a:rPr lang="en-US" sz="2800" u="sng" dirty="0">
                <a:latin typeface="Times New Roman" panose="02020603050405020304" pitchFamily="18" charset="0"/>
                <a:cs typeface="Times New Roman" panose="02020603050405020304" pitchFamily="18" charset="0"/>
              </a:rPr>
              <a:t>Figure 4</a:t>
            </a:r>
            <a:r>
              <a:rPr lang="en-US" sz="2800" dirty="0">
                <a:latin typeface="Times New Roman" panose="02020603050405020304" pitchFamily="18" charset="0"/>
                <a:cs typeface="Times New Roman" panose="02020603050405020304" pitchFamily="18" charset="0"/>
              </a:rPr>
              <a:t>: Differences in the implementation of SIR and cSIR. SIR finds cancer clusters before exposure, while cSIR finds exposure before the cancer cluster.</a:t>
            </a:r>
          </a:p>
        </p:txBody>
      </p:sp>
      <p:graphicFrame>
        <p:nvGraphicFramePr>
          <p:cNvPr id="52" name="Table 79">
            <a:extLst>
              <a:ext uri="{FF2B5EF4-FFF2-40B4-BE49-F238E27FC236}">
                <a16:creationId xmlns:a16="http://schemas.microsoft.com/office/drawing/2014/main" id="{980FBD34-A3A5-EABF-6EEB-646986D26DB5}"/>
              </a:ext>
            </a:extLst>
          </p:cNvPr>
          <p:cNvGraphicFramePr>
            <a:graphicFrameLocks noGrp="1"/>
          </p:cNvGraphicFramePr>
          <p:nvPr>
            <p:extLst>
              <p:ext uri="{D42A27DB-BD31-4B8C-83A1-F6EECF244321}">
                <p14:modId xmlns:p14="http://schemas.microsoft.com/office/powerpoint/2010/main" val="129165805"/>
              </p:ext>
            </p:extLst>
          </p:nvPr>
        </p:nvGraphicFramePr>
        <p:xfrm>
          <a:off x="27619270" y="19588057"/>
          <a:ext cx="5962632" cy="3375215"/>
        </p:xfrm>
        <a:graphic>
          <a:graphicData uri="http://schemas.openxmlformats.org/drawingml/2006/table">
            <a:tbl>
              <a:tblPr firstRow="1" bandRow="1">
                <a:tableStyleId>{93296810-A885-4BE3-A3E7-6D5BEEA58F35}</a:tableStyleId>
              </a:tblPr>
              <a:tblGrid>
                <a:gridCol w="2712901">
                  <a:extLst>
                    <a:ext uri="{9D8B030D-6E8A-4147-A177-3AD203B41FA5}">
                      <a16:colId xmlns:a16="http://schemas.microsoft.com/office/drawing/2014/main" val="615301701"/>
                    </a:ext>
                  </a:extLst>
                </a:gridCol>
                <a:gridCol w="3249731">
                  <a:extLst>
                    <a:ext uri="{9D8B030D-6E8A-4147-A177-3AD203B41FA5}">
                      <a16:colId xmlns:a16="http://schemas.microsoft.com/office/drawing/2014/main" val="1166242586"/>
                    </a:ext>
                  </a:extLst>
                </a:gridCol>
              </a:tblGrid>
              <a:tr h="653166">
                <a:tc>
                  <a:txBody>
                    <a:bodyPr/>
                    <a:lstStyle/>
                    <a:p>
                      <a:r>
                        <a:rPr lang="en-US" sz="3600" dirty="0"/>
                        <a:t>Census-Tract</a:t>
                      </a:r>
                    </a:p>
                  </a:txBody>
                  <a:tcPr/>
                </a:tc>
                <a:tc>
                  <a:txBody>
                    <a:bodyPr/>
                    <a:lstStyle/>
                    <a:p>
                      <a:r>
                        <a:rPr lang="en-US" sz="3300" dirty="0"/>
                        <a:t>cSIR (Brain, Lung)</a:t>
                      </a:r>
                    </a:p>
                  </a:txBody>
                  <a:tcPr/>
                </a:tc>
                <a:extLst>
                  <a:ext uri="{0D108BD9-81ED-4DB2-BD59-A6C34878D82A}">
                    <a16:rowId xmlns:a16="http://schemas.microsoft.com/office/drawing/2014/main" val="1656021497"/>
                  </a:ext>
                </a:extLst>
              </a:tr>
              <a:tr h="680558">
                <a:tc>
                  <a:txBody>
                    <a:bodyPr/>
                    <a:lstStyle/>
                    <a:p>
                      <a:r>
                        <a:rPr lang="en-US" sz="3600" dirty="0"/>
                        <a:t>1251.03</a:t>
                      </a:r>
                    </a:p>
                  </a:txBody>
                  <a:tcPr/>
                </a:tc>
                <a:tc>
                  <a:txBody>
                    <a:bodyPr/>
                    <a:lstStyle/>
                    <a:p>
                      <a:pPr algn="ctr" rtl="0" fontAlgn="base"/>
                      <a:r>
                        <a:rPr lang="en-US" sz="3200" b="0" i="0" dirty="0">
                          <a:solidFill>
                            <a:srgbClr val="000000"/>
                          </a:solidFill>
                          <a:effectLst/>
                          <a:latin typeface="+mn-lt"/>
                        </a:rPr>
                        <a:t>(#, #) </a:t>
                      </a:r>
                      <a:endParaRPr lang="en-US" sz="3200" b="0" i="0" dirty="0">
                        <a:effectLst/>
                        <a:latin typeface="+mn-lt"/>
                      </a:endParaRPr>
                    </a:p>
                  </a:txBody>
                  <a:tcPr/>
                </a:tc>
                <a:extLst>
                  <a:ext uri="{0D108BD9-81ED-4DB2-BD59-A6C34878D82A}">
                    <a16:rowId xmlns:a16="http://schemas.microsoft.com/office/drawing/2014/main" val="419525511"/>
                  </a:ext>
                </a:extLst>
              </a:tr>
              <a:tr h="680497">
                <a:tc>
                  <a:txBody>
                    <a:bodyPr/>
                    <a:lstStyle/>
                    <a:p>
                      <a:r>
                        <a:rPr lang="en-US" sz="3600" dirty="0"/>
                        <a:t>1251.04</a:t>
                      </a:r>
                    </a:p>
                  </a:txBody>
                  <a:tcPr/>
                </a:tc>
                <a:tc>
                  <a:txBody>
                    <a:bodyPr/>
                    <a:lstStyle/>
                    <a:p>
                      <a:pPr algn="ctr" rtl="0" fontAlgn="base"/>
                      <a:r>
                        <a:rPr lang="en-US" sz="3200" b="0" i="0" dirty="0">
                          <a:effectLst/>
                          <a:latin typeface="+mn-lt"/>
                        </a:rPr>
                        <a:t>(#, #) </a:t>
                      </a:r>
                    </a:p>
                  </a:txBody>
                  <a:tcPr/>
                </a:tc>
                <a:extLst>
                  <a:ext uri="{0D108BD9-81ED-4DB2-BD59-A6C34878D82A}">
                    <a16:rowId xmlns:a16="http://schemas.microsoft.com/office/drawing/2014/main" val="4134247912"/>
                  </a:ext>
                </a:extLst>
              </a:tr>
              <a:tr h="680497">
                <a:tc>
                  <a:txBody>
                    <a:bodyPr/>
                    <a:lstStyle/>
                    <a:p>
                      <a:r>
                        <a:rPr lang="en-US" sz="3600" dirty="0"/>
                        <a:t>1258.04</a:t>
                      </a:r>
                    </a:p>
                  </a:txBody>
                  <a:tcPr/>
                </a:tc>
                <a:tc>
                  <a:txBody>
                    <a:bodyPr/>
                    <a:lstStyle/>
                    <a:p>
                      <a:pPr algn="ctr" rtl="0" fontAlgn="base"/>
                      <a:r>
                        <a:rPr lang="en-US" sz="3200" b="0" i="0" dirty="0">
                          <a:effectLst/>
                          <a:latin typeface="+mn-lt"/>
                        </a:rPr>
                        <a:t>(#, #) </a:t>
                      </a:r>
                    </a:p>
                  </a:txBody>
                  <a:tcPr/>
                </a:tc>
                <a:extLst>
                  <a:ext uri="{0D108BD9-81ED-4DB2-BD59-A6C34878D82A}">
                    <a16:rowId xmlns:a16="http://schemas.microsoft.com/office/drawing/2014/main" val="3793506849"/>
                  </a:ext>
                </a:extLst>
              </a:tr>
              <a:tr h="680497">
                <a:tc>
                  <a:txBody>
                    <a:bodyPr/>
                    <a:lstStyle/>
                    <a:p>
                      <a:r>
                        <a:rPr lang="en-US" sz="3600" dirty="0"/>
                        <a:t>1258.05</a:t>
                      </a:r>
                    </a:p>
                  </a:txBody>
                  <a:tcPr/>
                </a:tc>
                <a:tc>
                  <a:txBody>
                    <a:bodyPr/>
                    <a:lstStyle/>
                    <a:p>
                      <a:pPr algn="ctr" rtl="0" fontAlgn="base"/>
                      <a:r>
                        <a:rPr lang="en-US" sz="3200" b="0" i="0" dirty="0">
                          <a:effectLst/>
                          <a:latin typeface="+mn-lt"/>
                        </a:rPr>
                        <a:t>(#, #) </a:t>
                      </a:r>
                    </a:p>
                  </a:txBody>
                  <a:tcPr/>
                </a:tc>
                <a:extLst>
                  <a:ext uri="{0D108BD9-81ED-4DB2-BD59-A6C34878D82A}">
                    <a16:rowId xmlns:a16="http://schemas.microsoft.com/office/drawing/2014/main" val="3559870787"/>
                  </a:ext>
                </a:extLst>
              </a:tr>
            </a:tbl>
          </a:graphicData>
        </a:graphic>
      </p:graphicFrame>
      <p:graphicFrame>
        <p:nvGraphicFramePr>
          <p:cNvPr id="54" name="Table 79">
            <a:extLst>
              <a:ext uri="{FF2B5EF4-FFF2-40B4-BE49-F238E27FC236}">
                <a16:creationId xmlns:a16="http://schemas.microsoft.com/office/drawing/2014/main" id="{29A74C2C-B68D-6130-04A8-9528DF34E7A3}"/>
              </a:ext>
            </a:extLst>
          </p:cNvPr>
          <p:cNvGraphicFramePr>
            <a:graphicFrameLocks noGrp="1"/>
          </p:cNvGraphicFramePr>
          <p:nvPr>
            <p:extLst>
              <p:ext uri="{D42A27DB-BD31-4B8C-83A1-F6EECF244321}">
                <p14:modId xmlns:p14="http://schemas.microsoft.com/office/powerpoint/2010/main" val="944548635"/>
              </p:ext>
            </p:extLst>
          </p:nvPr>
        </p:nvGraphicFramePr>
        <p:xfrm>
          <a:off x="33944252" y="19588056"/>
          <a:ext cx="5857237" cy="3409790"/>
        </p:xfrm>
        <a:graphic>
          <a:graphicData uri="http://schemas.openxmlformats.org/drawingml/2006/table">
            <a:tbl>
              <a:tblPr firstRow="1" bandRow="1">
                <a:tableStyleId>{93296810-A885-4BE3-A3E7-6D5BEEA58F35}</a:tableStyleId>
              </a:tblPr>
              <a:tblGrid>
                <a:gridCol w="2651290">
                  <a:extLst>
                    <a:ext uri="{9D8B030D-6E8A-4147-A177-3AD203B41FA5}">
                      <a16:colId xmlns:a16="http://schemas.microsoft.com/office/drawing/2014/main" val="615301701"/>
                    </a:ext>
                  </a:extLst>
                </a:gridCol>
                <a:gridCol w="3205947">
                  <a:extLst>
                    <a:ext uri="{9D8B030D-6E8A-4147-A177-3AD203B41FA5}">
                      <a16:colId xmlns:a16="http://schemas.microsoft.com/office/drawing/2014/main" val="1166242586"/>
                    </a:ext>
                  </a:extLst>
                </a:gridCol>
              </a:tblGrid>
              <a:tr h="681958">
                <a:tc>
                  <a:txBody>
                    <a:bodyPr/>
                    <a:lstStyle/>
                    <a:p>
                      <a:r>
                        <a:rPr lang="en-US" sz="3600" dirty="0"/>
                        <a:t>Census-Tract</a:t>
                      </a:r>
                    </a:p>
                  </a:txBody>
                  <a:tcPr/>
                </a:tc>
                <a:tc>
                  <a:txBody>
                    <a:bodyPr/>
                    <a:lstStyle/>
                    <a:p>
                      <a:r>
                        <a:rPr lang="en-US" sz="3300" dirty="0"/>
                        <a:t>cSIR (Brain, Lung)</a:t>
                      </a:r>
                    </a:p>
                  </a:txBody>
                  <a:tcPr/>
                </a:tc>
                <a:extLst>
                  <a:ext uri="{0D108BD9-81ED-4DB2-BD59-A6C34878D82A}">
                    <a16:rowId xmlns:a16="http://schemas.microsoft.com/office/drawing/2014/main" val="1656021497"/>
                  </a:ext>
                </a:extLst>
              </a:tr>
              <a:tr h="681958">
                <a:tc>
                  <a:txBody>
                    <a:bodyPr/>
                    <a:lstStyle/>
                    <a:p>
                      <a:r>
                        <a:rPr lang="en-US" sz="3600" dirty="0"/>
                        <a:t>1258.06</a:t>
                      </a:r>
                    </a:p>
                  </a:txBody>
                  <a:tcPr/>
                </a:tc>
                <a:tc>
                  <a:txBody>
                    <a:bodyPr/>
                    <a:lstStyle/>
                    <a:p>
                      <a:pPr algn="ctr" rtl="0" fontAlgn="base"/>
                      <a:r>
                        <a:rPr lang="en-US" sz="3200" b="0" i="0" dirty="0">
                          <a:effectLst/>
                          <a:latin typeface="+mn-lt"/>
                        </a:rPr>
                        <a:t>(#, </a:t>
                      </a:r>
                      <a:r>
                        <a:rPr lang="en-US" sz="3200" b="1" i="0" dirty="0">
                          <a:effectLst/>
                          <a:latin typeface="+mn-lt"/>
                        </a:rPr>
                        <a:t>#</a:t>
                      </a:r>
                      <a:r>
                        <a:rPr lang="en-US" sz="3200" b="0" i="0" dirty="0">
                          <a:effectLst/>
                          <a:latin typeface="+mn-lt"/>
                        </a:rPr>
                        <a:t>) </a:t>
                      </a:r>
                    </a:p>
                  </a:txBody>
                  <a:tcPr/>
                </a:tc>
                <a:extLst>
                  <a:ext uri="{0D108BD9-81ED-4DB2-BD59-A6C34878D82A}">
                    <a16:rowId xmlns:a16="http://schemas.microsoft.com/office/drawing/2014/main" val="419525511"/>
                  </a:ext>
                </a:extLst>
              </a:tr>
              <a:tr h="681958">
                <a:tc>
                  <a:txBody>
                    <a:bodyPr/>
                    <a:lstStyle/>
                    <a:p>
                      <a:r>
                        <a:rPr lang="en-US" sz="3600" dirty="0"/>
                        <a:t>1259.04</a:t>
                      </a:r>
                    </a:p>
                  </a:txBody>
                  <a:tcPr/>
                </a:tc>
                <a:tc>
                  <a:txBody>
                    <a:bodyPr/>
                    <a:lstStyle/>
                    <a:p>
                      <a:pPr algn="ctr" rtl="0" fontAlgn="base"/>
                      <a:r>
                        <a:rPr lang="en-US" sz="3200" b="0" i="0" dirty="0">
                          <a:effectLst/>
                          <a:latin typeface="+mn-lt"/>
                        </a:rPr>
                        <a:t>(#, </a:t>
                      </a:r>
                      <a:r>
                        <a:rPr lang="en-US" sz="3200" b="1" i="0" dirty="0">
                          <a:effectLst/>
                          <a:latin typeface="+mn-lt"/>
                        </a:rPr>
                        <a:t>#</a:t>
                      </a:r>
                      <a:r>
                        <a:rPr lang="en-US" sz="3200" b="0" i="0" dirty="0">
                          <a:effectLst/>
                          <a:latin typeface="+mn-lt"/>
                        </a:rPr>
                        <a:t>) </a:t>
                      </a:r>
                    </a:p>
                  </a:txBody>
                  <a:tcPr/>
                </a:tc>
                <a:extLst>
                  <a:ext uri="{0D108BD9-81ED-4DB2-BD59-A6C34878D82A}">
                    <a16:rowId xmlns:a16="http://schemas.microsoft.com/office/drawing/2014/main" val="4134247912"/>
                  </a:ext>
                </a:extLst>
              </a:tr>
              <a:tr h="681958">
                <a:tc>
                  <a:txBody>
                    <a:bodyPr/>
                    <a:lstStyle/>
                    <a:p>
                      <a:r>
                        <a:rPr lang="en-US" sz="3600" dirty="0"/>
                        <a:t>1259.05</a:t>
                      </a:r>
                    </a:p>
                  </a:txBody>
                  <a:tcPr/>
                </a:tc>
                <a:tc>
                  <a:txBody>
                    <a:bodyPr/>
                    <a:lstStyle/>
                    <a:p>
                      <a:pPr algn="ctr" rtl="0" fontAlgn="base"/>
                      <a:r>
                        <a:rPr lang="en-US" sz="3200" b="0" i="0" dirty="0">
                          <a:effectLst/>
                          <a:latin typeface="+mn-lt"/>
                        </a:rPr>
                        <a:t>(#, </a:t>
                      </a:r>
                      <a:r>
                        <a:rPr lang="en-US" sz="3200" b="1" i="0" dirty="0">
                          <a:effectLst/>
                          <a:latin typeface="+mn-lt"/>
                        </a:rPr>
                        <a:t>#</a:t>
                      </a:r>
                      <a:r>
                        <a:rPr lang="en-US" sz="3200" b="0" i="0" dirty="0">
                          <a:effectLst/>
                          <a:latin typeface="+mn-lt"/>
                        </a:rPr>
                        <a:t>) </a:t>
                      </a:r>
                    </a:p>
                  </a:txBody>
                  <a:tcPr/>
                </a:tc>
                <a:extLst>
                  <a:ext uri="{0D108BD9-81ED-4DB2-BD59-A6C34878D82A}">
                    <a16:rowId xmlns:a16="http://schemas.microsoft.com/office/drawing/2014/main" val="3793506849"/>
                  </a:ext>
                </a:extLst>
              </a:tr>
              <a:tr h="681958">
                <a:tc>
                  <a:txBody>
                    <a:bodyPr/>
                    <a:lstStyle/>
                    <a:p>
                      <a:r>
                        <a:rPr lang="en-US" sz="3600" dirty="0"/>
                        <a:t>1259.06</a:t>
                      </a:r>
                    </a:p>
                  </a:txBody>
                  <a:tcPr/>
                </a:tc>
                <a:tc>
                  <a:txBody>
                    <a:bodyPr/>
                    <a:lstStyle/>
                    <a:p>
                      <a:pPr algn="ctr" rtl="0" fontAlgn="base"/>
                      <a:r>
                        <a:rPr lang="en-US" sz="3200" b="0" i="0" dirty="0">
                          <a:effectLst/>
                          <a:latin typeface="+mn-lt"/>
                        </a:rPr>
                        <a:t>(#, </a:t>
                      </a:r>
                      <a:r>
                        <a:rPr lang="en-US" sz="3200" b="1" i="0" dirty="0">
                          <a:effectLst/>
                          <a:latin typeface="+mn-lt"/>
                        </a:rPr>
                        <a:t>#</a:t>
                      </a:r>
                      <a:r>
                        <a:rPr lang="en-US" sz="3200" b="0" i="0" dirty="0">
                          <a:effectLst/>
                          <a:latin typeface="+mn-lt"/>
                        </a:rPr>
                        <a:t>) </a:t>
                      </a:r>
                    </a:p>
                  </a:txBody>
                  <a:tcPr/>
                </a:tc>
                <a:extLst>
                  <a:ext uri="{0D108BD9-81ED-4DB2-BD59-A6C34878D82A}">
                    <a16:rowId xmlns:a16="http://schemas.microsoft.com/office/drawing/2014/main" val="3559870787"/>
                  </a:ext>
                </a:extLst>
              </a:tr>
            </a:tbl>
          </a:graphicData>
        </a:graphic>
      </p:graphicFrame>
      <p:sp>
        <p:nvSpPr>
          <p:cNvPr id="55" name="TextBox 54">
            <a:extLst>
              <a:ext uri="{FF2B5EF4-FFF2-40B4-BE49-F238E27FC236}">
                <a16:creationId xmlns:a16="http://schemas.microsoft.com/office/drawing/2014/main" id="{705E5825-C628-045B-3073-6E42A19F306B}"/>
              </a:ext>
            </a:extLst>
          </p:cNvPr>
          <p:cNvSpPr txBox="1"/>
          <p:nvPr/>
        </p:nvSpPr>
        <p:spPr>
          <a:xfrm>
            <a:off x="27608473" y="23047318"/>
            <a:ext cx="11450612" cy="553998"/>
          </a:xfrm>
          <a:prstGeom prst="rect">
            <a:avLst/>
          </a:prstGeom>
          <a:noFill/>
        </p:spPr>
        <p:txBody>
          <a:bodyPr wrap="square" rtlCol="0">
            <a:spAutoFit/>
          </a:bodyPr>
          <a:lstStyle/>
          <a:p>
            <a:r>
              <a:rPr lang="en-US" sz="3000" u="sng" dirty="0">
                <a:latin typeface="Times New Roman" panose="02020603050405020304" pitchFamily="18" charset="0"/>
                <a:cs typeface="Times New Roman" panose="02020603050405020304" pitchFamily="18" charset="0"/>
              </a:rPr>
              <a:t>Table 3</a:t>
            </a:r>
            <a:r>
              <a:rPr lang="en-US" sz="3000" dirty="0">
                <a:latin typeface="Times New Roman" panose="02020603050405020304" pitchFamily="18" charset="0"/>
                <a:cs typeface="Times New Roman" panose="02020603050405020304" pitchFamily="18" charset="0"/>
              </a:rPr>
              <a:t>: cSIR scores for each Davis County, UT census-tracts. </a:t>
            </a:r>
          </a:p>
        </p:txBody>
      </p:sp>
      <p:pic>
        <p:nvPicPr>
          <p:cNvPr id="16" name="Picture 15" descr="Shape&#10;&#10;Description automatically generated with low confidence">
            <a:extLst>
              <a:ext uri="{FF2B5EF4-FFF2-40B4-BE49-F238E27FC236}">
                <a16:creationId xmlns:a16="http://schemas.microsoft.com/office/drawing/2014/main" id="{1162C693-E4FD-79A4-1225-9E0AB13C1785}"/>
              </a:ext>
            </a:extLst>
          </p:cNvPr>
          <p:cNvPicPr>
            <a:picLocks noChangeAspect="1"/>
          </p:cNvPicPr>
          <p:nvPr/>
        </p:nvPicPr>
        <p:blipFill>
          <a:blip r:embed="rId10"/>
          <a:stretch>
            <a:fillRect/>
          </a:stretch>
        </p:blipFill>
        <p:spPr>
          <a:xfrm>
            <a:off x="5952174" y="22005530"/>
            <a:ext cx="7007978" cy="5455692"/>
          </a:xfrm>
          <a:prstGeom prst="rect">
            <a:avLst/>
          </a:prstGeom>
        </p:spPr>
      </p:pic>
      <p:sp>
        <p:nvSpPr>
          <p:cNvPr id="8" name="TextBox 7">
            <a:extLst>
              <a:ext uri="{FF2B5EF4-FFF2-40B4-BE49-F238E27FC236}">
                <a16:creationId xmlns:a16="http://schemas.microsoft.com/office/drawing/2014/main" id="{32EC6DAB-7193-B974-F993-2934F7B17A38}"/>
              </a:ext>
            </a:extLst>
          </p:cNvPr>
          <p:cNvSpPr txBox="1"/>
          <p:nvPr/>
        </p:nvSpPr>
        <p:spPr>
          <a:xfrm>
            <a:off x="33486809" y="4053159"/>
            <a:ext cx="6903234" cy="461665"/>
          </a:xfrm>
          <a:prstGeom prst="rect">
            <a:avLst/>
          </a:prstGeom>
          <a:noFill/>
        </p:spPr>
        <p:txBody>
          <a:bodyPr wrap="square" rtlCol="0">
            <a:spAutoFit/>
          </a:bodyPr>
          <a:lstStyle/>
          <a:p>
            <a:r>
              <a:rPr lang="en-US" sz="2400" dirty="0"/>
              <a:t>Contact: lmaddox5@utk.edu, </a:t>
            </a:r>
            <a:r>
              <a:rPr lang="en-US" sz="2400" dirty="0" err="1"/>
              <a:t>riceae@ornl.gov</a:t>
            </a:r>
            <a:endParaRPr lang="en-US" sz="2400" dirty="0"/>
          </a:p>
        </p:txBody>
      </p:sp>
      <p:sp>
        <p:nvSpPr>
          <p:cNvPr id="2" name="TextBox 1">
            <a:extLst>
              <a:ext uri="{FF2B5EF4-FFF2-40B4-BE49-F238E27FC236}">
                <a16:creationId xmlns:a16="http://schemas.microsoft.com/office/drawing/2014/main" id="{F018A407-98D6-1710-A51B-94CADB3CC195}"/>
              </a:ext>
            </a:extLst>
          </p:cNvPr>
          <p:cNvSpPr txBox="1"/>
          <p:nvPr/>
        </p:nvSpPr>
        <p:spPr>
          <a:xfrm>
            <a:off x="536042" y="28157073"/>
            <a:ext cx="4949240" cy="1938992"/>
          </a:xfrm>
          <a:prstGeom prst="rect">
            <a:avLst/>
          </a:prstGeom>
          <a:noFill/>
        </p:spPr>
        <p:txBody>
          <a:bodyPr wrap="square" rtlCol="0">
            <a:spAutoFit/>
          </a:bodyPr>
          <a:lstStyle/>
          <a:p>
            <a:r>
              <a:rPr lang="en-US" sz="3000" u="sng" dirty="0">
                <a:latin typeface="Times New Roman" panose="02020603050405020304" pitchFamily="18" charset="0"/>
                <a:cs typeface="Times New Roman" panose="02020603050405020304" pitchFamily="18" charset="0"/>
              </a:rPr>
              <a:t>Figure 1</a:t>
            </a:r>
            <a:r>
              <a:rPr lang="en-US" sz="3000" dirty="0">
                <a:latin typeface="Times New Roman" panose="02020603050405020304" pitchFamily="18" charset="0"/>
                <a:cs typeface="Times New Roman" panose="02020603050405020304" pitchFamily="18" charset="0"/>
              </a:rPr>
              <a:t>: Block group-level and county-level data were transformed into census tract-level granularity.</a:t>
            </a:r>
          </a:p>
        </p:txBody>
      </p:sp>
      <p:pic>
        <p:nvPicPr>
          <p:cNvPr id="19" name="Picture 18" descr="A black background with white lines&#10;&#10;Description automatically generated">
            <a:extLst>
              <a:ext uri="{FF2B5EF4-FFF2-40B4-BE49-F238E27FC236}">
                <a16:creationId xmlns:a16="http://schemas.microsoft.com/office/drawing/2014/main" id="{713FDEB3-115F-6CDB-2A9F-80CDAAC6D24B}"/>
              </a:ext>
            </a:extLst>
          </p:cNvPr>
          <p:cNvPicPr>
            <a:picLocks noChangeAspect="1"/>
          </p:cNvPicPr>
          <p:nvPr/>
        </p:nvPicPr>
        <p:blipFill>
          <a:blip r:embed="rId11"/>
          <a:stretch>
            <a:fillRect/>
          </a:stretch>
        </p:blipFill>
        <p:spPr>
          <a:xfrm>
            <a:off x="398882" y="21970212"/>
            <a:ext cx="5077426" cy="6200318"/>
          </a:xfrm>
          <a:prstGeom prst="rect">
            <a:avLst/>
          </a:prstGeom>
        </p:spPr>
      </p:pic>
      <p:graphicFrame>
        <p:nvGraphicFramePr>
          <p:cNvPr id="20" name="Table 79">
            <a:extLst>
              <a:ext uri="{FF2B5EF4-FFF2-40B4-BE49-F238E27FC236}">
                <a16:creationId xmlns:a16="http://schemas.microsoft.com/office/drawing/2014/main" id="{6DB14C80-1690-AE71-EA3C-AE40D72C7CAF}"/>
              </a:ext>
            </a:extLst>
          </p:cNvPr>
          <p:cNvGraphicFramePr>
            <a:graphicFrameLocks noGrp="1"/>
          </p:cNvGraphicFramePr>
          <p:nvPr>
            <p:extLst>
              <p:ext uri="{D42A27DB-BD31-4B8C-83A1-F6EECF244321}">
                <p14:modId xmlns:p14="http://schemas.microsoft.com/office/powerpoint/2010/main" val="4270930457"/>
              </p:ext>
            </p:extLst>
          </p:nvPr>
        </p:nvGraphicFramePr>
        <p:xfrm>
          <a:off x="27761619" y="6453708"/>
          <a:ext cx="11953619" cy="4576740"/>
        </p:xfrm>
        <a:graphic>
          <a:graphicData uri="http://schemas.openxmlformats.org/drawingml/2006/table">
            <a:tbl>
              <a:tblPr firstRow="1" bandRow="1">
                <a:tableStyleId>{93296810-A885-4BE3-A3E7-6D5BEEA58F35}</a:tableStyleId>
              </a:tblPr>
              <a:tblGrid>
                <a:gridCol w="7031301">
                  <a:extLst>
                    <a:ext uri="{9D8B030D-6E8A-4147-A177-3AD203B41FA5}">
                      <a16:colId xmlns:a16="http://schemas.microsoft.com/office/drawing/2014/main" val="615301701"/>
                    </a:ext>
                  </a:extLst>
                </a:gridCol>
                <a:gridCol w="4922318">
                  <a:extLst>
                    <a:ext uri="{9D8B030D-6E8A-4147-A177-3AD203B41FA5}">
                      <a16:colId xmlns:a16="http://schemas.microsoft.com/office/drawing/2014/main" val="318037685"/>
                    </a:ext>
                  </a:extLst>
                </a:gridCol>
              </a:tblGrid>
              <a:tr h="658895">
                <a:tc>
                  <a:txBody>
                    <a:bodyPr/>
                    <a:lstStyle/>
                    <a:p>
                      <a:r>
                        <a:rPr lang="en-US" sz="3600" dirty="0"/>
                        <a:t>Imputation Method</a:t>
                      </a:r>
                    </a:p>
                  </a:txBody>
                  <a:tcPr/>
                </a:tc>
                <a:tc>
                  <a:txBody>
                    <a:bodyPr/>
                    <a:lstStyle/>
                    <a:p>
                      <a:r>
                        <a:rPr lang="en-US" sz="3600" dirty="0"/>
                        <a:t>Mean </a:t>
                      </a:r>
                      <a:r>
                        <a:rPr lang="en-US" sz="3600"/>
                        <a:t>Square Error</a:t>
                      </a:r>
                      <a:endParaRPr lang="en-US" sz="3600" dirty="0"/>
                    </a:p>
                  </a:txBody>
                  <a:tcPr/>
                </a:tc>
                <a:extLst>
                  <a:ext uri="{0D108BD9-81ED-4DB2-BD59-A6C34878D82A}">
                    <a16:rowId xmlns:a16="http://schemas.microsoft.com/office/drawing/2014/main" val="1656021497"/>
                  </a:ext>
                </a:extLst>
              </a:tr>
              <a:tr h="808885">
                <a:tc>
                  <a:txBody>
                    <a:bodyPr/>
                    <a:lstStyle/>
                    <a:p>
                      <a:r>
                        <a:rPr lang="en-US" sz="3600" dirty="0"/>
                        <a:t>Weighted Area Interpolation</a:t>
                      </a:r>
                    </a:p>
                  </a:txBody>
                  <a:tcPr/>
                </a:tc>
                <a:tc>
                  <a:txBody>
                    <a:bodyPr/>
                    <a:lstStyle/>
                    <a:p>
                      <a:pPr algn="ctr"/>
                      <a:r>
                        <a:rPr lang="en-US" sz="3600" dirty="0"/>
                        <a:t>#</a:t>
                      </a:r>
                    </a:p>
                  </a:txBody>
                  <a:tcPr/>
                </a:tc>
                <a:extLst>
                  <a:ext uri="{0D108BD9-81ED-4DB2-BD59-A6C34878D82A}">
                    <a16:rowId xmlns:a16="http://schemas.microsoft.com/office/drawing/2014/main" val="419525511"/>
                  </a:ext>
                </a:extLst>
              </a:tr>
              <a:tr h="582254">
                <a:tc>
                  <a:txBody>
                    <a:bodyPr/>
                    <a:lstStyle/>
                    <a:p>
                      <a:r>
                        <a:rPr lang="en-US" sz="3600" dirty="0" err="1"/>
                        <a:t>Pycnophylactic</a:t>
                      </a:r>
                      <a:r>
                        <a:rPr lang="en-US" sz="3600" dirty="0"/>
                        <a:t> Interpolation</a:t>
                      </a:r>
                    </a:p>
                  </a:txBody>
                  <a:tcPr/>
                </a:tc>
                <a:tc>
                  <a:txBody>
                    <a:bodyPr/>
                    <a:lstStyle/>
                    <a:p>
                      <a:pPr algn="ctr"/>
                      <a:r>
                        <a:rPr lang="en-US" sz="3600" dirty="0"/>
                        <a:t>#</a:t>
                      </a:r>
                    </a:p>
                  </a:txBody>
                  <a:tcPr/>
                </a:tc>
                <a:extLst>
                  <a:ext uri="{0D108BD9-81ED-4DB2-BD59-A6C34878D82A}">
                    <a16:rowId xmlns:a16="http://schemas.microsoft.com/office/drawing/2014/main" val="4134247912"/>
                  </a:ext>
                </a:extLst>
              </a:tr>
              <a:tr h="1081329">
                <a:tc>
                  <a:txBody>
                    <a:bodyPr/>
                    <a:lstStyle/>
                    <a:p>
                      <a:r>
                        <a:rPr lang="en-US" sz="3600" dirty="0"/>
                        <a:t>Multiple Imputation by Chained Equations (MICE)</a:t>
                      </a:r>
                    </a:p>
                  </a:txBody>
                  <a:tcPr/>
                </a:tc>
                <a:tc>
                  <a:txBody>
                    <a:bodyPr/>
                    <a:lstStyle/>
                    <a:p>
                      <a:pPr marL="0" marR="0" lvl="0" indent="0" algn="ctr" defTabSz="4023360" rtl="0" eaLnBrk="1" fontAlgn="auto" latinLnBrk="0" hangingPunct="1">
                        <a:lnSpc>
                          <a:spcPct val="100000"/>
                        </a:lnSpc>
                        <a:spcBef>
                          <a:spcPts val="0"/>
                        </a:spcBef>
                        <a:spcAft>
                          <a:spcPts val="0"/>
                        </a:spcAft>
                        <a:buClrTx/>
                        <a:buSzTx/>
                        <a:buFontTx/>
                        <a:buNone/>
                        <a:tabLst/>
                        <a:defRPr/>
                      </a:pPr>
                      <a:r>
                        <a:rPr lang="en-US" sz="3600" dirty="0"/>
                        <a:t>#</a:t>
                      </a:r>
                    </a:p>
                  </a:txBody>
                  <a:tcPr/>
                </a:tc>
                <a:extLst>
                  <a:ext uri="{0D108BD9-81ED-4DB2-BD59-A6C34878D82A}">
                    <a16:rowId xmlns:a16="http://schemas.microsoft.com/office/drawing/2014/main" val="3793506849"/>
                  </a:ext>
                </a:extLst>
              </a:tr>
              <a:tr h="582254">
                <a:tc>
                  <a:txBody>
                    <a:bodyPr/>
                    <a:lstStyle/>
                    <a:p>
                      <a:r>
                        <a:rPr lang="en-US" sz="3600" dirty="0"/>
                        <a:t>Multiple Imputation using </a:t>
                      </a:r>
                      <a:r>
                        <a:rPr lang="en-US" sz="3600" dirty="0" err="1"/>
                        <a:t>LightGBM</a:t>
                      </a:r>
                      <a:endParaRPr lang="en-US" sz="3600" dirty="0"/>
                    </a:p>
                  </a:txBody>
                  <a:tcPr/>
                </a:tc>
                <a:tc>
                  <a:txBody>
                    <a:bodyPr/>
                    <a:lstStyle/>
                    <a:p>
                      <a:pPr marL="0" marR="0" lvl="0" indent="0" algn="ctr" defTabSz="4023360" rtl="0" eaLnBrk="1" fontAlgn="auto" latinLnBrk="0" hangingPunct="1">
                        <a:lnSpc>
                          <a:spcPct val="100000"/>
                        </a:lnSpc>
                        <a:spcBef>
                          <a:spcPts val="0"/>
                        </a:spcBef>
                        <a:spcAft>
                          <a:spcPts val="0"/>
                        </a:spcAft>
                        <a:buClrTx/>
                        <a:buSzTx/>
                        <a:buFontTx/>
                        <a:buNone/>
                        <a:tabLst/>
                        <a:defRPr/>
                      </a:pPr>
                      <a:r>
                        <a:rPr lang="en-US" sz="3600" dirty="0"/>
                        <a:t>#</a:t>
                      </a:r>
                    </a:p>
                  </a:txBody>
                  <a:tcPr/>
                </a:tc>
                <a:extLst>
                  <a:ext uri="{0D108BD9-81ED-4DB2-BD59-A6C34878D82A}">
                    <a16:rowId xmlns:a16="http://schemas.microsoft.com/office/drawing/2014/main" val="3559870787"/>
                  </a:ext>
                </a:extLst>
              </a:tr>
              <a:tr h="582254">
                <a:tc>
                  <a:txBody>
                    <a:bodyPr/>
                    <a:lstStyle/>
                    <a:p>
                      <a:r>
                        <a:rPr lang="en-US" sz="3600" dirty="0"/>
                        <a:t>Gradient Boosting Regressor Model</a:t>
                      </a:r>
                    </a:p>
                  </a:txBody>
                  <a:tcPr/>
                </a:tc>
                <a:tc>
                  <a:txBody>
                    <a:bodyPr/>
                    <a:lstStyle/>
                    <a:p>
                      <a:pPr marL="0" marR="0" lvl="0" indent="0" algn="ctr" defTabSz="4023360" rtl="0" eaLnBrk="1" fontAlgn="auto" latinLnBrk="0" hangingPunct="1">
                        <a:lnSpc>
                          <a:spcPct val="100000"/>
                        </a:lnSpc>
                        <a:spcBef>
                          <a:spcPts val="0"/>
                        </a:spcBef>
                        <a:spcAft>
                          <a:spcPts val="0"/>
                        </a:spcAft>
                        <a:buClrTx/>
                        <a:buSzTx/>
                        <a:buFontTx/>
                        <a:buNone/>
                        <a:tabLst/>
                        <a:defRPr/>
                      </a:pPr>
                      <a:r>
                        <a:rPr lang="en-US" sz="3600" dirty="0"/>
                        <a:t>#</a:t>
                      </a:r>
                    </a:p>
                  </a:txBody>
                  <a:tcPr/>
                </a:tc>
                <a:extLst>
                  <a:ext uri="{0D108BD9-81ED-4DB2-BD59-A6C34878D82A}">
                    <a16:rowId xmlns:a16="http://schemas.microsoft.com/office/drawing/2014/main" val="1789918538"/>
                  </a:ext>
                </a:extLst>
              </a:tr>
            </a:tbl>
          </a:graphicData>
        </a:graphic>
      </p:graphicFrame>
      <p:sp>
        <p:nvSpPr>
          <p:cNvPr id="21" name="TextBox 20">
            <a:extLst>
              <a:ext uri="{FF2B5EF4-FFF2-40B4-BE49-F238E27FC236}">
                <a16:creationId xmlns:a16="http://schemas.microsoft.com/office/drawing/2014/main" id="{4168E87F-1E66-63B5-E807-D4C117D8C080}"/>
              </a:ext>
            </a:extLst>
          </p:cNvPr>
          <p:cNvSpPr txBox="1"/>
          <p:nvPr/>
        </p:nvSpPr>
        <p:spPr>
          <a:xfrm>
            <a:off x="27623713" y="11175358"/>
            <a:ext cx="11450612" cy="553998"/>
          </a:xfrm>
          <a:prstGeom prst="rect">
            <a:avLst/>
          </a:prstGeom>
          <a:noFill/>
        </p:spPr>
        <p:txBody>
          <a:bodyPr wrap="square" rtlCol="0">
            <a:spAutoFit/>
          </a:bodyPr>
          <a:lstStyle/>
          <a:p>
            <a:r>
              <a:rPr lang="en-US" sz="3000" u="sng" dirty="0">
                <a:latin typeface="Times New Roman" panose="02020603050405020304" pitchFamily="18" charset="0"/>
                <a:cs typeface="Times New Roman" panose="02020603050405020304" pitchFamily="18" charset="0"/>
              </a:rPr>
              <a:t>Table 2</a:t>
            </a:r>
            <a:r>
              <a:rPr lang="en-US" sz="3000" dirty="0">
                <a:latin typeface="Times New Roman" panose="02020603050405020304" pitchFamily="18" charset="0"/>
                <a:cs typeface="Times New Roman" panose="02020603050405020304" pitchFamily="18" charset="0"/>
              </a:rPr>
              <a:t>: Mean square error for each imputation schema.</a:t>
            </a:r>
          </a:p>
        </p:txBody>
      </p:sp>
      <p:pic>
        <p:nvPicPr>
          <p:cNvPr id="27" name="Picture 26" descr="A diagram of a line of arrows&#10;&#10;Description automatically generated">
            <a:extLst>
              <a:ext uri="{FF2B5EF4-FFF2-40B4-BE49-F238E27FC236}">
                <a16:creationId xmlns:a16="http://schemas.microsoft.com/office/drawing/2014/main" id="{E97409EA-19BA-2D7D-01AC-AC504CF40E91}"/>
              </a:ext>
            </a:extLst>
          </p:cNvPr>
          <p:cNvPicPr>
            <a:picLocks noChangeAspect="1"/>
          </p:cNvPicPr>
          <p:nvPr/>
        </p:nvPicPr>
        <p:blipFill>
          <a:blip r:embed="rId12"/>
          <a:stretch>
            <a:fillRect/>
          </a:stretch>
        </p:blipFill>
        <p:spPr>
          <a:xfrm>
            <a:off x="22443164" y="6442181"/>
            <a:ext cx="4683954" cy="3625786"/>
          </a:xfrm>
          <a:prstGeom prst="rect">
            <a:avLst/>
          </a:prstGeom>
        </p:spPr>
      </p:pic>
      <p:sp>
        <p:nvSpPr>
          <p:cNvPr id="50" name="TextBox 49">
            <a:extLst>
              <a:ext uri="{FF2B5EF4-FFF2-40B4-BE49-F238E27FC236}">
                <a16:creationId xmlns:a16="http://schemas.microsoft.com/office/drawing/2014/main" id="{8CA3D641-F657-C4BF-18E4-4E4F06434EAD}"/>
              </a:ext>
            </a:extLst>
          </p:cNvPr>
          <p:cNvSpPr txBox="1"/>
          <p:nvPr/>
        </p:nvSpPr>
        <p:spPr>
          <a:xfrm>
            <a:off x="22443164" y="10221925"/>
            <a:ext cx="4683954" cy="1154162"/>
          </a:xfrm>
          <a:prstGeom prst="rect">
            <a:avLst/>
          </a:prstGeom>
          <a:noFill/>
        </p:spPr>
        <p:txBody>
          <a:bodyPr wrap="square">
            <a:spAutoFit/>
          </a:bodyPr>
          <a:lstStyle/>
          <a:p>
            <a:r>
              <a:rPr lang="en-US" sz="2300" u="sng" dirty="0">
                <a:latin typeface="Times New Roman" panose="02020603050405020304" pitchFamily="18" charset="0"/>
                <a:cs typeface="Times New Roman" panose="02020603050405020304" pitchFamily="18" charset="0"/>
              </a:rPr>
              <a:t>Figure 3</a:t>
            </a:r>
            <a:r>
              <a:rPr lang="en-US" sz="2300" dirty="0">
                <a:latin typeface="Times New Roman" panose="02020603050405020304" pitchFamily="18" charset="0"/>
                <a:cs typeface="Times New Roman" panose="02020603050405020304" pitchFamily="18" charset="0"/>
              </a:rPr>
              <a:t>: Adjusted cosine similarity quantifies how alike two vectors are in angle and magnitude. </a:t>
            </a:r>
          </a:p>
        </p:txBody>
      </p:sp>
    </p:spTree>
    <p:extLst>
      <p:ext uri="{BB962C8B-B14F-4D97-AF65-F5344CB8AC3E}">
        <p14:creationId xmlns:p14="http://schemas.microsoft.com/office/powerpoint/2010/main" val="38406161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155df8c-5c1d-41bb-9e00-723140c43cb8" xsi:nil="true"/>
    <lcf76f155ced4ddcb4097134ff3c332f xmlns="fa17b4c3-5108-47f1-b00c-f36743a2abd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A5B82886F13347841C1999914066E8" ma:contentTypeVersion="8" ma:contentTypeDescription="Create a new document." ma:contentTypeScope="" ma:versionID="2f24a5821533966a6af44f274bbb2b9b">
  <xsd:schema xmlns:xsd="http://www.w3.org/2001/XMLSchema" xmlns:xs="http://www.w3.org/2001/XMLSchema" xmlns:p="http://schemas.microsoft.com/office/2006/metadata/properties" xmlns:ns2="fa17b4c3-5108-47f1-b00c-f36743a2abd0" xmlns:ns3="e155df8c-5c1d-41bb-9e00-723140c43cb8" targetNamespace="http://schemas.microsoft.com/office/2006/metadata/properties" ma:root="true" ma:fieldsID="5335dd8d2e786acb6e2f75a192a744b2" ns2:_="" ns3:_="">
    <xsd:import namespace="fa17b4c3-5108-47f1-b00c-f36743a2abd0"/>
    <xsd:import namespace="e155df8c-5c1d-41bb-9e00-723140c43cb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17b4c3-5108-47f1-b00c-f36743a2ab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8ac8405-059b-47f8-b48a-bbaeae0205a4"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55df8c-5c1d-41bb-9e00-723140c43cb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e02806e-6539-4a73-bfb1-fc7d98e2ca14}" ma:internalName="TaxCatchAll" ma:showField="CatchAllData" ma:web="e155df8c-5c1d-41bb-9e00-723140c43cb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509F67-8691-4944-9082-BA1E9ACE3564}">
  <ds:schemaRefs>
    <ds:schemaRef ds:uri="e155df8c-5c1d-41bb-9e00-723140c43cb8"/>
    <ds:schemaRef ds:uri="http://purl.org/dc/elements/1.1/"/>
    <ds:schemaRef ds:uri="http://schemas.microsoft.com/office/infopath/2007/PartnerControls"/>
    <ds:schemaRef ds:uri="fa17b4c3-5108-47f1-b00c-f36743a2abd0"/>
    <ds:schemaRef ds:uri="http://purl.org/dc/terms/"/>
    <ds:schemaRef ds:uri="http://purl.org/dc/dcmitype/"/>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s>
</ds:datastoreItem>
</file>

<file path=customXml/itemProps2.xml><?xml version="1.0" encoding="utf-8"?>
<ds:datastoreItem xmlns:ds="http://schemas.openxmlformats.org/officeDocument/2006/customXml" ds:itemID="{F052D006-E031-4AB7-BF31-B1C70127CCE8}">
  <ds:schemaRefs>
    <ds:schemaRef ds:uri="http://schemas.microsoft.com/sharepoint/v3/contenttype/forms"/>
  </ds:schemaRefs>
</ds:datastoreItem>
</file>

<file path=customXml/itemProps3.xml><?xml version="1.0" encoding="utf-8"?>
<ds:datastoreItem xmlns:ds="http://schemas.openxmlformats.org/officeDocument/2006/customXml" ds:itemID="{390921D9-5B95-4FC4-AA19-B386119D8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17b4c3-5108-47f1-b00c-f36743a2abd0"/>
    <ds:schemaRef ds:uri="e155df8c-5c1d-41bb-9e00-723140c43c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8712</TotalTime>
  <Words>1181</Words>
  <Application>Microsoft Office PowerPoint</Application>
  <PresentationFormat>Custom</PresentationFormat>
  <Paragraphs>77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Helvetica</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Maddox, John</dc:creator>
  <cp:lastModifiedBy>Logan Maddox</cp:lastModifiedBy>
  <cp:revision>78</cp:revision>
  <dcterms:created xsi:type="dcterms:W3CDTF">2022-07-13T14:40:45Z</dcterms:created>
  <dcterms:modified xsi:type="dcterms:W3CDTF">2023-07-11T16:55:20Z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0x01010058A5B82886F13347841C1999914066E8</vt:lpwstr>
  </property>
  <property fmtid="{D5CDD505-2E9C-101B-9397-08002B2CF9AE}" pid="3" name="MediaServiceImageTags">
    <vt:lpwstr/>
  </property>
</Properties>
</file>